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59"/>
  </p:notesMasterIdLst>
  <p:sldIdLst>
    <p:sldId id="329" r:id="rId3"/>
    <p:sldId id="271" r:id="rId4"/>
    <p:sldId id="359" r:id="rId5"/>
    <p:sldId id="275" r:id="rId6"/>
    <p:sldId id="325" r:id="rId7"/>
    <p:sldId id="276" r:id="rId8"/>
    <p:sldId id="277" r:id="rId9"/>
    <p:sldId id="342" r:id="rId10"/>
    <p:sldId id="343" r:id="rId11"/>
    <p:sldId id="274" r:id="rId12"/>
    <p:sldId id="362" r:id="rId13"/>
    <p:sldId id="278" r:id="rId14"/>
    <p:sldId id="326" r:id="rId15"/>
    <p:sldId id="327" r:id="rId16"/>
    <p:sldId id="280" r:id="rId17"/>
    <p:sldId id="328" r:id="rId18"/>
    <p:sldId id="364" r:id="rId19"/>
    <p:sldId id="281" r:id="rId20"/>
    <p:sldId id="282" r:id="rId21"/>
    <p:sldId id="337" r:id="rId22"/>
    <p:sldId id="283" r:id="rId23"/>
    <p:sldId id="285" r:id="rId24"/>
    <p:sldId id="321" r:id="rId25"/>
    <p:sldId id="331" r:id="rId26"/>
    <p:sldId id="338" r:id="rId27"/>
    <p:sldId id="332" r:id="rId28"/>
    <p:sldId id="319" r:id="rId29"/>
    <p:sldId id="286" r:id="rId30"/>
    <p:sldId id="333" r:id="rId31"/>
    <p:sldId id="287" r:id="rId32"/>
    <p:sldId id="288" r:id="rId33"/>
    <p:sldId id="289" r:id="rId34"/>
    <p:sldId id="334" r:id="rId35"/>
    <p:sldId id="290" r:id="rId36"/>
    <p:sldId id="291" r:id="rId37"/>
    <p:sldId id="292" r:id="rId38"/>
    <p:sldId id="293" r:id="rId39"/>
    <p:sldId id="323" r:id="rId40"/>
    <p:sldId id="294" r:id="rId41"/>
    <p:sldId id="363" r:id="rId42"/>
    <p:sldId id="335" r:id="rId43"/>
    <p:sldId id="336" r:id="rId44"/>
    <p:sldId id="340" r:id="rId45"/>
    <p:sldId id="345" r:id="rId46"/>
    <p:sldId id="346" r:id="rId47"/>
    <p:sldId id="348" r:id="rId48"/>
    <p:sldId id="350" r:id="rId49"/>
    <p:sldId id="352" r:id="rId50"/>
    <p:sldId id="339" r:id="rId51"/>
    <p:sldId id="341" r:id="rId52"/>
    <p:sldId id="353" r:id="rId53"/>
    <p:sldId id="354" r:id="rId54"/>
    <p:sldId id="356" r:id="rId55"/>
    <p:sldId id="357" r:id="rId56"/>
    <p:sldId id="358" r:id="rId57"/>
    <p:sldId id="29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9B9"/>
    <a:srgbClr val="BAE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5" d="100"/>
          <a:sy n="155" d="100"/>
        </p:scale>
        <p:origin x="197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C7884-5E3F-40CA-ACD2-FAF7DE56E802}" type="datetimeFigureOut">
              <a:rPr lang="ru-RU" smtClean="0"/>
              <a:t>04.12.2018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AB9D7-AAB0-496A-AFB1-D9E201171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570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B8275-296C-4709-9730-CADD775444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70A39-0B63-4B3C-B711-DB6CA4E8A98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3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9FCFE-55EF-46ED-AB5C-5C518590724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65E18-B010-4EFA-BB88-C8A8C30A7E4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7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A1F88-C8C9-4B6E-8E8F-AB280685E4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80EA0-9FB4-42BD-BFCC-0AC826B58F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1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24C45-F354-46AE-A256-944CE6D8D2E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56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E848-787A-42F9-9DFC-CA67CD57A1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176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BA975-D642-4DA5-B943-B5B9D27832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64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738DF-BC6C-423F-86B6-E235565E7D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51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60065-AB27-4BCE-9DBE-88207464261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83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04E5-B6CE-4476-AE6E-AEFF3E6D2A6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22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2A8A-D1A2-4476-80DC-27D4963F65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275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9279E-DD9E-4062-B1DD-C334CDAB36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06F37-874D-4668-A2E1-F9790D3255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99A70-9D15-458E-861F-BC2C7D6541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18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10B89-5384-4CE7-956A-12922AE294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48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BA1B-2496-4264-BD4E-3F926A2388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639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A784F-52A0-4110-BFDF-D99B389ADE8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482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A8C54-8B91-4F3A-8EB3-4F5A2610190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8B66F-58FF-44B4-A7AD-3EF41302124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1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66429-EA1B-470C-907C-E6C33482D8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FD1A4-2A40-4007-AE60-0E83B08F460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61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71E1E-C655-46CD-8352-3B8F11E639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71431-866F-4A7C-A8B3-26B25E35253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2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D86B1-404B-4C0C-988D-B9B8AD33367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23263-19B1-45C9-958B-024CF845D93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9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2964B-08E6-4476-B6DB-958ADFAB6B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E397B8-60E8-417A-90B3-A04E1656F40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1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FBF24-A2FA-4579-B86D-184FD313DBF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1C849-3FBD-44A9-B23F-1693376DC3B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0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562A8-3761-44B5-AB73-F272840B874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B925C-8205-474A-911F-1DA9F4D760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06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150020-3CB0-4F03-9C84-5C95ED49BE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C0CE64-5451-4B55-B54E-FF3AAEA2E1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40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C5030-CADA-4C1A-80B5-2E8D9AF452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04.12.2018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000A3-8873-4860-9AFC-A3C98B80BAC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66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6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4.jp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3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0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youtube.com/channel/UC8c1oGWOPuDtqctSUmYCE3w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7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42484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Методические подходы </a:t>
            </a:r>
            <a:b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проведению Государственной итоговой аттестации в форме  демонстрационного экзамена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287611" cy="75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16632"/>
            <a:ext cx="6912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Санкт-Петербургское государственное бюджетное </a:t>
            </a:r>
            <a:b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профессиональное образовательное учреждение </a:t>
            </a:r>
            <a:b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«Колледж Водных ресурсов»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51920" y="5805263"/>
            <a:ext cx="5156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Андреев Валерий Евгеньевич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директор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СПб.ГБПОУ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Колледж Водных ресурсов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56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6984776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2.8.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Государственная итоговая аттестация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проводится в форме защиты выпускной квалификационной работы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виде демонстрационного экзамена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3" name="Овал 2"/>
          <p:cNvSpPr/>
          <p:nvPr/>
        </p:nvSpPr>
        <p:spPr>
          <a:xfrm>
            <a:off x="395536" y="290265"/>
            <a:ext cx="618455" cy="618455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94201" y="2945123"/>
            <a:ext cx="6984776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Демонстрационный экзамен — это процедура, позволяющая обучающемуся в условиях, приближенных к производственным продемонстрировать освоенные профессиональные компетенции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876" y="2984922"/>
            <a:ext cx="915285" cy="8437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6" name="Прямоугольник 25"/>
          <p:cNvSpPr/>
          <p:nvPr/>
        </p:nvSpPr>
        <p:spPr>
          <a:xfrm>
            <a:off x="1594201" y="4146885"/>
            <a:ext cx="7200800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Целью проведения демонстрационного экзамена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является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определение соответствия результатов освоения образовательных программ среднего профессионального образования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требованиям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стандартов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WorldSkills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и федеральных государственных образовательных стандартов СПО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соответствующим компетенциям</a:t>
            </a:r>
          </a:p>
        </p:txBody>
      </p:sp>
      <p:pic>
        <p:nvPicPr>
          <p:cNvPr id="1026" name="Picture 2" descr="http://uszn-cao.ru/img/c/DOC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65" y="4146885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4916" y="396688"/>
            <a:ext cx="519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ФГОС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СПО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620" y="900318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ППКРС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08033" y="1412776"/>
            <a:ext cx="6984776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2.9.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Государственная итоговая аттестация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проводится в форме защиты выпускной квалификационной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работы, которая выполняется в виде дипломной работы (дипломного проекта)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демонстрационного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экзамена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3" name="Овал 12"/>
          <p:cNvSpPr/>
          <p:nvPr/>
        </p:nvSpPr>
        <p:spPr>
          <a:xfrm>
            <a:off x="421032" y="1522551"/>
            <a:ext cx="618455" cy="618455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412" y="1628974"/>
            <a:ext cx="519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ФГОС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СПО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116" y="2132604"/>
            <a:ext cx="613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ППССЗ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47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Подготовка к проведению демонстрационного экзамена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5525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51520" y="188640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76617"/>
            <a:ext cx="81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нужно для подготовки и проведения демонстрационного экзамена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52178" y="877700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4266" y="949708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Изучение нормативной документации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88441" y="1482655"/>
            <a:ext cx="801584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етодика организации и проведения демонстрационного экзамена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стандартам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орлдскиллс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Россия (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Приложение №1 к приказу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Союза «</a:t>
            </a:r>
            <a:r>
              <a:rPr kumimoji="0" lang="ru-RU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Ворлдскиллс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Россия</a:t>
            </a: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от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«30» ноября 2016 г. № ПО/19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88441" y="3520945"/>
            <a:ext cx="801584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риказ № ПО-495/2017/2 от 06.11.2017 «Об утверждении порядка разработки, хранения и использования оценочной документации и заданий для демонстрационного экзамена по стандартам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орлдскиллс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оссия"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88441" y="2501800"/>
            <a:ext cx="801584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риказ № ПО-233/2017 от 16.05.2017 «О внесении изменений в методику организации и проведения демонстрационного экзамена по стандартам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орлдскиллс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8441" y="4540090"/>
            <a:ext cx="802164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нструкция по получению паспорта компетенций "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Skills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Passport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" через личный кабинет участника в электронной системе интернет мониторинга (ESIM)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8441" y="5282236"/>
            <a:ext cx="801584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риказ № ПО-54/2018 от 20.02.2018 г. «Об утверждении инструкции по подготовке и проведению демонстрационного экзамена по стандартам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Ворлдскиллс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Россия для главных экспертов»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4266" y="6301381"/>
            <a:ext cx="7339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не только МОН, но и Приказы Союза </a:t>
            </a:r>
            <a:r>
              <a:rPr lang="ru-RU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Ворлдскиллс</a:t>
            </a:r>
            <a:r>
              <a:rPr 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 !!! </a:t>
            </a:r>
            <a:endParaRPr lang="ru-RU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69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51520" y="188640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76617"/>
            <a:ext cx="81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нужно для подготовки и проведения демонстрационного экзамена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66727" y="1021716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815" y="109372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Формирование локальных и распорядительных актов ПОУ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018603"/>
            <a:ext cx="2564927" cy="3638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/>
          </p:nvPr>
        </p:nvGraphicFramePr>
        <p:xfrm>
          <a:off x="5854776" y="2018603"/>
          <a:ext cx="2594038" cy="363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8" name="Image" r:id="rId4" imgW="9904680" imgH="13892040" progId="Photoshop.Image.11">
                  <p:embed/>
                </p:oleObj>
              </mc:Choice>
              <mc:Fallback>
                <p:oleObj name="Image" r:id="rId4" imgW="9904680" imgH="13892040" progId="Photoshop.Image.11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54776" y="2018603"/>
                        <a:ext cx="2594038" cy="3638760"/>
                      </a:xfrm>
                      <a:prstGeom prst="rect">
                        <a:avLst/>
                      </a:prstGeom>
                      <a:ln w="9525"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405378" y="2018603"/>
          <a:ext cx="2568453" cy="3638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9" name="Image" r:id="rId6" imgW="9942840" imgH="14082480" progId="Photoshop.Image.11">
                  <p:embed/>
                </p:oleObj>
              </mc:Choice>
              <mc:Fallback>
                <p:oleObj name="Image" r:id="rId6" imgW="9942840" imgH="14082480" progId="Photoshop.Image.11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5378" y="2018603"/>
                        <a:ext cx="2568453" cy="3638760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88224" y="5688263"/>
            <a:ext cx="13965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Программа ГИА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0207" y="5687670"/>
            <a:ext cx="27187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Распоряжение об утверждении </a:t>
            </a:r>
            <a:b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председателей ГЭК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24261" y="5688263"/>
            <a:ext cx="21800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Приказ о проведении ГИА</a:t>
            </a:r>
          </a:p>
        </p:txBody>
      </p:sp>
    </p:spTree>
    <p:extLst>
      <p:ext uri="{BB962C8B-B14F-4D97-AF65-F5344CB8AC3E}">
        <p14:creationId xmlns:p14="http://schemas.microsoft.com/office/powerpoint/2010/main" val="67851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1520" y="332656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046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Формирование локальных и распорядительных актов ПОУ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526798" y="1556792"/>
          <a:ext cx="2550739" cy="3627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0" name="Image" r:id="rId3" imgW="9955440" imgH="14158440" progId="Photoshop.Image.11">
                  <p:embed/>
                </p:oleObj>
              </mc:Choice>
              <mc:Fallback>
                <p:oleObj name="Image" r:id="rId3" imgW="9955440" imgH="14158440" progId="Photoshop.Image.11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6798" y="1556792"/>
                        <a:ext cx="2550739" cy="3627717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/>
          </p:nvPr>
        </p:nvGraphicFramePr>
        <p:xfrm>
          <a:off x="3275856" y="1556792"/>
          <a:ext cx="2537985" cy="3627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1" name="Image" r:id="rId5" imgW="9904680" imgH="14158440" progId="Photoshop.Image.11">
                  <p:embed/>
                </p:oleObj>
              </mc:Choice>
              <mc:Fallback>
                <p:oleObj name="Image" r:id="rId5" imgW="9904680" imgH="14158440" progId="Photoshop.Image.11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75856" y="1556792"/>
                        <a:ext cx="2537985" cy="3627717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/>
          </p:nvPr>
        </p:nvGraphicFramePr>
        <p:xfrm>
          <a:off x="6012160" y="1555257"/>
          <a:ext cx="2547564" cy="3629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2" name="Image" r:id="rId7" imgW="10526760" imgH="14996520" progId="Photoshop.Image.11">
                  <p:embed/>
                </p:oleObj>
              </mc:Choice>
              <mc:Fallback>
                <p:oleObj name="Image" r:id="rId7" imgW="10526760" imgH="14996520" progId="Photoshop.Image.11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12160" y="1555257"/>
                        <a:ext cx="2547564" cy="3629252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50799" y="5309361"/>
            <a:ext cx="25027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Положение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 проведении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демонстрационного экзамена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39786" y="5309361"/>
            <a:ext cx="23189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Методика перевода оценки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84388" y="5309361"/>
            <a:ext cx="18762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Форма протокола ГИА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51520" y="188640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276617"/>
            <a:ext cx="81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нужно для подготовки и проведения демонстрационного экзамена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66727" y="1021716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112508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 комплекта оценочной документации (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КОДа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597780"/>
            <a:ext cx="3049056" cy="42922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5" y="1592040"/>
            <a:ext cx="3060746" cy="4297989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788024" y="2276872"/>
            <a:ext cx="1728192" cy="216024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>
            <a:stCxn id="8" idx="3"/>
          </p:cNvCxnSpPr>
          <p:nvPr/>
        </p:nvCxnSpPr>
        <p:spPr>
          <a:xfrm flipV="1">
            <a:off x="6516216" y="1988840"/>
            <a:ext cx="1224136" cy="39604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Скругленный прямоугольник 12"/>
          <p:cNvSpPr/>
          <p:nvPr/>
        </p:nvSpPr>
        <p:spPr>
          <a:xfrm>
            <a:off x="7740352" y="1772816"/>
            <a:ext cx="936104" cy="3600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КОД № 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88024" y="3141724"/>
            <a:ext cx="1728192" cy="216024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/>
          <p:cNvCxnSpPr>
            <a:stCxn id="14" idx="3"/>
          </p:cNvCxnSpPr>
          <p:nvPr/>
        </p:nvCxnSpPr>
        <p:spPr>
          <a:xfrm flipV="1">
            <a:off x="6516216" y="2853692"/>
            <a:ext cx="1224136" cy="39604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7740352" y="2637668"/>
            <a:ext cx="936104" cy="3600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КОД № 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788024" y="4006576"/>
            <a:ext cx="1728192" cy="216024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Прямая соединительная линия 17"/>
          <p:cNvCxnSpPr>
            <a:stCxn id="17" idx="3"/>
          </p:cNvCxnSpPr>
          <p:nvPr/>
        </p:nvCxnSpPr>
        <p:spPr>
          <a:xfrm flipV="1">
            <a:off x="6516216" y="3718544"/>
            <a:ext cx="1224136" cy="39604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7740352" y="3502520"/>
            <a:ext cx="936104" cy="3600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КОД № 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88024" y="4727412"/>
            <a:ext cx="1728192" cy="216024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Прямая соединительная линия 20"/>
          <p:cNvCxnSpPr>
            <a:stCxn id="20" idx="3"/>
          </p:cNvCxnSpPr>
          <p:nvPr/>
        </p:nvCxnSpPr>
        <p:spPr>
          <a:xfrm flipV="1">
            <a:off x="6516216" y="4439380"/>
            <a:ext cx="1224136" cy="39604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Скругленный прямоугольник 21"/>
          <p:cNvSpPr/>
          <p:nvPr/>
        </p:nvSpPr>
        <p:spPr>
          <a:xfrm>
            <a:off x="7740352" y="4223356"/>
            <a:ext cx="936104" cy="3600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КОД № 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5616" y="6148140"/>
            <a:ext cx="518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КОДы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отличаются объемом и сложностью задания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56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86191"/>
            <a:ext cx="6419850" cy="295275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266727" y="301298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046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Выбор комплекта оценочной документации (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КОДа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214674"/>
            <a:ext cx="6343650" cy="2495550"/>
          </a:xfrm>
          <a:prstGeom prst="rect">
            <a:avLst/>
          </a:prstGeom>
        </p:spPr>
      </p:pic>
      <p:sp>
        <p:nvSpPr>
          <p:cNvPr id="2" name="Скругленная прямоугольная выноска 1"/>
          <p:cNvSpPr/>
          <p:nvPr/>
        </p:nvSpPr>
        <p:spPr>
          <a:xfrm>
            <a:off x="7020272" y="1412776"/>
            <a:ext cx="2016224" cy="1440160"/>
          </a:xfrm>
          <a:prstGeom prst="wedgeRoundRectCallout">
            <a:avLst>
              <a:gd name="adj1" fmla="val 6133"/>
              <a:gd name="adj2" fmla="val 14873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srgbClr val="FF0000"/>
                </a:solidFill>
              </a:rPr>
              <a:t>12 часов «чистого» времени на выполнение задания одним студентом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268760"/>
            <a:ext cx="3802443" cy="53987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613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2019 году демонстрационный экзамен будет проводиться </a:t>
            </a:r>
          </a:p>
          <a:p>
            <a:r>
              <a:rPr lang="ru-RU" dirty="0" smtClean="0"/>
              <a:t>по </a:t>
            </a:r>
            <a:r>
              <a:rPr lang="ru-RU" b="1" dirty="0" smtClean="0"/>
              <a:t>НОВОМУ комплекту </a:t>
            </a:r>
            <a:r>
              <a:rPr lang="ru-RU" dirty="0" smtClean="0"/>
              <a:t>оценочных средств!!!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0" y="1556792"/>
            <a:ext cx="4226699" cy="31175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691680" y="3356992"/>
            <a:ext cx="504056" cy="144016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91679" y="3789040"/>
            <a:ext cx="487933" cy="180962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691678" y="4258034"/>
            <a:ext cx="487933" cy="180962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190732" y="3474458"/>
            <a:ext cx="1440160" cy="201622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173493" y="3968118"/>
            <a:ext cx="1440160" cy="1522564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2173493" y="4423233"/>
            <a:ext cx="1451282" cy="106744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99792" y="5528065"/>
            <a:ext cx="225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Уменьшены объемы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749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Овал 23"/>
          <p:cNvSpPr/>
          <p:nvPr/>
        </p:nvSpPr>
        <p:spPr>
          <a:xfrm>
            <a:off x="338735" y="301298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15616" y="4046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Что делать если такой компетенции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WorldSkills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нет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4206569" cy="4310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996952"/>
            <a:ext cx="4880219" cy="35730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586945" y="1124744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Используются комплекты оценочной документации, разработанные ФУМО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5631939"/>
            <a:ext cx="3504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https://cloud.mail.ru/public/4gGQ/xghsYNtJx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0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332656"/>
            <a:ext cx="74168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Внесение изменений 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комплекты оценочной документации 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НЕ ДОПУСКАЕТСЯ!!!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3284984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том числе по перечню оборудования и материалов!!!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3528" y="5085184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4941168"/>
            <a:ext cx="7776864" cy="10156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Задание для проведения экзамена присылается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1 день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 проведения экзамена главному эксперту. Это задание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30%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отличается от образцов опубликованных на сайтах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45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67959"/>
            <a:ext cx="777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Перечень актуализированных под ТОП-50 ФГОС СПО постоянно расширяется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4456" y="5517232"/>
            <a:ext cx="4067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https://fumo-spo.ru/?p=articles&amp;show=4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539552" y="531365"/>
          <a:ext cx="7632848" cy="4991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Image" r:id="rId3" imgW="32507640" imgH="21256920" progId="Photoshop.Image.11">
                  <p:embed/>
                </p:oleObj>
              </mc:Choice>
              <mc:Fallback>
                <p:oleObj name="Image" r:id="rId3" imgW="32507640" imgH="21256920" progId="Photoshop.Image.11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531365"/>
                        <a:ext cx="7632848" cy="4991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006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5930437"/>
              </p:ext>
            </p:extLst>
          </p:nvPr>
        </p:nvGraphicFramePr>
        <p:xfrm>
          <a:off x="827584" y="620688"/>
          <a:ext cx="7056784" cy="5081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Image" r:id="rId3" imgW="14196600" imgH="10222200" progId="Photoshop.Image.11">
                  <p:embed/>
                </p:oleObj>
              </mc:Choice>
              <mc:Fallback>
                <p:oleObj name="Image" r:id="rId3" imgW="14196600" imgH="102222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620688"/>
                        <a:ext cx="7056784" cy="5081678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576" y="188640"/>
            <a:ext cx="255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Инфраструктурный лист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587727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Инфраструктурный лист оборудования для демонстрационного экзамена должен по </a:t>
            </a:r>
            <a:r>
              <a:rPr lang="ru-RU" dirty="0" smtClean="0">
                <a:solidFill>
                  <a:srgbClr val="FF0000"/>
                </a:solidFill>
              </a:rPr>
              <a:t>содержанию</a:t>
            </a:r>
            <a:r>
              <a:rPr lang="ru-RU" dirty="0" smtClean="0"/>
              <a:t> и </a:t>
            </a:r>
            <a:r>
              <a:rPr lang="ru-RU" dirty="0" smtClean="0">
                <a:solidFill>
                  <a:srgbClr val="FF0000"/>
                </a:solidFill>
              </a:rPr>
              <a:t>структуре </a:t>
            </a:r>
            <a:r>
              <a:rPr lang="ru-RU" dirty="0" smtClean="0"/>
              <a:t>ТОЧНО соответствовать листу </a:t>
            </a:r>
            <a:r>
              <a:rPr lang="en-US" dirty="0" smtClean="0"/>
              <a:t>WSR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03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66727" y="614288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548680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Демонстрационный экзамен проводиться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ТОЛЬКО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аккредитованном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центре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проведения демонстрационного экзамена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3896" y="1505169"/>
            <a:ext cx="7349673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риказ № ПО-576/2017 от 21.12.2017 «Об утверждении положения об аккредитации центров проведения демонстрационного экзамена"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6932" y="3525628"/>
            <a:ext cx="4539538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Подготовка и подача пакета документов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проведение аккредитации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центра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проведения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демонстрационного экзамена 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5226470" y="3794090"/>
            <a:ext cx="576064" cy="484632"/>
          </a:xfrm>
          <a:prstGeom prst="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03" y="2301492"/>
            <a:ext cx="2859782" cy="3813043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6156176" y="5111394"/>
            <a:ext cx="2016224" cy="790497"/>
          </a:xfrm>
          <a:prstGeom prst="round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>
            <a:stCxn id="12" idx="1"/>
            <a:endCxn id="14" idx="3"/>
          </p:cNvCxnSpPr>
          <p:nvPr/>
        </p:nvCxnSpPr>
        <p:spPr>
          <a:xfrm flipH="1">
            <a:off x="5681249" y="5506643"/>
            <a:ext cx="474927" cy="35996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99792" y="5543443"/>
            <a:ext cx="298145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Разрешение на проведение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процедуры аккредитации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9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375" y="176249"/>
            <a:ext cx="8081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ТРЕБОВАНИЯ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 ЦЕНТРУ ПРОВЕДЕНИЯ ДЕМОНСТРАЦИОННОГО ЭКЗАМЕНА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11560" y="1052736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5724128" cy="429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518670"/>
            <a:ext cx="2233645" cy="208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375" y="176249"/>
            <a:ext cx="8081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ТРЕБОВАНИЯ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 ЦЕНТРУ ПРОВЕДЕНИЯ ДЕМОНСТРАЦИОННОГО ЭКЗАМЕНА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11560" y="1052736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4572000" cy="2967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572000" cy="25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9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375" y="176249"/>
            <a:ext cx="8081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ТРЕБОВАНИЯ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 ЦЕНТРУ ПРОВЕДЕНИЯ ДЕМОНСТРАЦИОННОГО ЭКЗАМЕНА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11560" y="1052736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2271590" cy="4293096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776029"/>
              </p:ext>
            </p:extLst>
          </p:nvPr>
        </p:nvGraphicFramePr>
        <p:xfrm>
          <a:off x="6516216" y="1268760"/>
          <a:ext cx="2058960" cy="2058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Image" r:id="rId4" imgW="3771360" imgH="3771360" progId="Photoshop.Image.11">
                  <p:embed/>
                </p:oleObj>
              </mc:Choice>
              <mc:Fallback>
                <p:oleObj name="Image" r:id="rId4" imgW="3771360" imgH="377136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16216" y="1268760"/>
                        <a:ext cx="2058960" cy="2058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536715" y="3327720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On-line </a:t>
            </a:r>
            <a:r>
              <a:rPr lang="ru-RU" dirty="0" smtClean="0"/>
              <a:t>трансляция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9311" y="5557531"/>
            <a:ext cx="288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Организация питания </a:t>
            </a:r>
            <a:r>
              <a:rPr lang="ru-RU" dirty="0" err="1" smtClean="0"/>
              <a:t>и.т.д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33056"/>
            <a:ext cx="5381799" cy="2844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960" y="1267006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205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Комната экспертов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6984776" cy="523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96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375" y="176249"/>
            <a:ext cx="8081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ТРЕБОВАНИЯ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 ЦЕНТРУ ПРОВЕДЕНИЯ ДЕМОНСТРАЦИОННОГО ЭКЗАМЕНА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11560" y="1052736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9" y="1412776"/>
            <a:ext cx="8064896" cy="45333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1618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375" y="176249"/>
            <a:ext cx="8081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ТРЕБОВАНИЯ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 ЦЕНТРУ ПРОВЕДЕНИЯ ДЕМОНСТРАЦИОННОГО ЭКЗАМЕНА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11560" y="1411906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308053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Оснащенность площадки проведения экзамена в ТОЧНОМ соответствии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инфраструктурным листом</a:t>
            </a:r>
          </a:p>
        </p:txBody>
      </p:sp>
      <p:sp>
        <p:nvSpPr>
          <p:cNvPr id="6" name="Овал 5"/>
          <p:cNvSpPr/>
          <p:nvPr/>
        </p:nvSpPr>
        <p:spPr>
          <a:xfrm>
            <a:off x="611560" y="2164125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2231487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логистики участников и экспертов</a:t>
            </a:r>
          </a:p>
        </p:txBody>
      </p:sp>
      <p:sp>
        <p:nvSpPr>
          <p:cNvPr id="8" name="Овал 7"/>
          <p:cNvSpPr/>
          <p:nvPr/>
        </p:nvSpPr>
        <p:spPr>
          <a:xfrm>
            <a:off x="611560" y="2959668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31640" y="3024633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питания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размещения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экспертов и участников </a:t>
            </a:r>
          </a:p>
        </p:txBody>
      </p:sp>
      <p:sp>
        <p:nvSpPr>
          <p:cNvPr id="10" name="Овал 9"/>
          <p:cNvSpPr/>
          <p:nvPr/>
        </p:nvSpPr>
        <p:spPr>
          <a:xfrm>
            <a:off x="611560" y="3724671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1640" y="3742615"/>
            <a:ext cx="7053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информационного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сопровождения экзамена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11560" y="1052736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1115616" y="4533413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6390" y="4580927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4.1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33871" y="5166277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4645" y="521379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4.2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145947" y="5840987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36721" y="5888501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4.3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11859" y="4551292"/>
            <a:ext cx="6192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Возможность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своевременного внесения данных </a:t>
            </a: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eSim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11859" y="5179326"/>
            <a:ext cx="59766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nline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-трансляция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Демонстрационного экзамена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59430" y="5855730"/>
            <a:ext cx="3961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аличие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информационного уголка</a:t>
            </a:r>
          </a:p>
        </p:txBody>
      </p:sp>
    </p:spTree>
    <p:extLst>
      <p:ext uri="{BB962C8B-B14F-4D97-AF65-F5344CB8AC3E}">
        <p14:creationId xmlns:p14="http://schemas.microsoft.com/office/powerpoint/2010/main" val="330007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66727" y="686296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620688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Демонстрационный экзамен проводиться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ТОЛЬКО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аккредитованном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центре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проведения демонстрационного экзамена  </a:t>
            </a:r>
          </a:p>
        </p:txBody>
      </p:sp>
      <p:sp>
        <p:nvSpPr>
          <p:cNvPr id="6" name="Овал 5"/>
          <p:cNvSpPr/>
          <p:nvPr/>
        </p:nvSpPr>
        <p:spPr>
          <a:xfrm>
            <a:off x="914799" y="1584452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1410819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сли уже есть аккредитованная площадка проведения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WorldSkills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нужно проходить аккредитацию на площадку проведения демонстрационного экзамена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858" y="3093580"/>
            <a:ext cx="79208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Не зависимо от тога какие статусы есть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 вашей площадки, в случае отсутствия аккредитации на проведение демонстрационного экзамена ее проходить все равно нужно!!!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71600" y="2445508"/>
            <a:ext cx="777686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Стрелка вниз 10"/>
          <p:cNvSpPr/>
          <p:nvPr/>
        </p:nvSpPr>
        <p:spPr>
          <a:xfrm>
            <a:off x="4238982" y="2445508"/>
            <a:ext cx="484632" cy="504056"/>
          </a:xfrm>
          <a:prstGeom prst="down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42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255368" cy="584418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09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67959"/>
            <a:ext cx="777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Перечень актуализированных под ТОП-50 ФГОС СПО постоянно расширяется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124744"/>
            <a:ext cx="79928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В ближайшие 1-2-3 года демонстрационный экзамен </a:t>
            </a: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будет во всех </a:t>
            </a:r>
            <a:r>
              <a:rPr lang="ru-RU" sz="4400" dirty="0" smtClean="0"/>
              <a:t>профессиональных образовательных учреждениях!!!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64038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66727" y="655822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62068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Демонстрационный экзамен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оценивают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ТОЛЬКО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сертифицированные эксперты демонстрационного экзамена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543411"/>
            <a:ext cx="4608512" cy="3312978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619672" y="5332228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Обучение экспертов проводиться дистанционно на сайте Академии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WorldSkills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https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://worldskillsacademy.ru/#/programs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899592" y="5367362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7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0960" y="176249"/>
            <a:ext cx="8008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ТРЕБОВАНИЯ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 ЭКСПЕРТНОЙ ГРУППЕ ДЕМОНСТРАЦИОННОГО ЭКЗАМЕНА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11560" y="1411906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308053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Эксперты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должны иметь свидетельство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 праве оценки выполнения заданий демонстрационного экзамена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06637" y="2345983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5676" y="2283971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Допускаются эксперты, имеющие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свидетельство 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праве проведения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корпоративного или регионального чемпионата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WS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78757" y="3397721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5372" y="3320624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 допускаются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эксперты из образовательной организации,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которой проводиться демонстрационный экзамен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97828" y="4523738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31640" y="4481746"/>
            <a:ext cx="7053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Главный эксперт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ожет быть из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организации, в которой проводиться демонстрационный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экзамен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611560" y="1052736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611560" y="5631232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45372" y="5589240"/>
            <a:ext cx="7053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Технический эксперт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ожет быть из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организации, в которой проводиться демонстрационный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экзамен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8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44624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Согласование экспертной группы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848905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Главный эксперт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назначается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Союзом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WorldSkliisRussia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представлению образовательной организации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467544" y="884039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06312"/>
            <a:ext cx="6956846" cy="45941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5234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5269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Согласование экспертной группы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908720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Экспертная группа 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согласуется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Союзом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WorldSkliisRussia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представлению образовательной организации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9552" y="943854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838847"/>
            <a:ext cx="4192493" cy="46284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4459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66727" y="871846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836712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Все сведения о проведении демонстрационного экзамена заноситься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электронную систему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CIS (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eSim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677280"/>
              </p:ext>
            </p:extLst>
          </p:nvPr>
        </p:nvGraphicFramePr>
        <p:xfrm>
          <a:off x="1331640" y="1694953"/>
          <a:ext cx="5699037" cy="3905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Image" r:id="rId3" imgW="10209240" imgH="6996600" progId="Photoshop.Image.11">
                  <p:embed/>
                </p:oleObj>
              </mc:Choice>
              <mc:Fallback>
                <p:oleObj name="Image" r:id="rId3" imgW="10209240" imgH="6996600" progId="Photoshop.Image.11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31640" y="1694953"/>
                        <a:ext cx="5699037" cy="3905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499992" y="5627880"/>
            <a:ext cx="2637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esim.worldskills.ru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9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5076056" y="1004799"/>
          <a:ext cx="2808312" cy="395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" name="Image" r:id="rId3" imgW="10209240" imgH="14374440" progId="Photoshop.Image.11">
                  <p:embed/>
                </p:oleObj>
              </mc:Choice>
              <mc:Fallback>
                <p:oleObj name="Image" r:id="rId3" imgW="10209240" imgH="14374440" progId="Photoshop.Image.1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76056" y="1004799"/>
                        <a:ext cx="2808312" cy="3954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1403648" y="1004799"/>
          <a:ext cx="2808312" cy="39785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" name="Image" r:id="rId5" imgW="10107720" imgH="14323680" progId="Photoshop.Image.11">
                  <p:embed/>
                </p:oleObj>
              </mc:Choice>
              <mc:Fallback>
                <p:oleObj name="Image" r:id="rId5" imgW="10107720" imgH="14323680" progId="Photoshop.Image.11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03648" y="1004799"/>
                        <a:ext cx="2808312" cy="39785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691680" y="5877272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Собрать со ВСЕХ студентов, сдающих демонстрационный экзамен, согласие на обработку персональных данных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71600" y="5912406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168191"/>
            <a:ext cx="364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РАБОТА С СИСТЕМОЙ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eSim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63250" y="4988980"/>
            <a:ext cx="2497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совершеннолетних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4959298"/>
            <a:ext cx="273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несовершеннолетних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6086" y="138676"/>
            <a:ext cx="3319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ПОРЯДОК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работы с системой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eSim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(примерный)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611560" y="1588637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1484784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Собрать со ВСЕХ студентов, сдающих демонстрационный экзамен, согласие на обработку персональных данных</a:t>
            </a:r>
          </a:p>
        </p:txBody>
      </p:sp>
      <p:sp>
        <p:nvSpPr>
          <p:cNvPr id="6" name="Овал 5"/>
          <p:cNvSpPr/>
          <p:nvPr/>
        </p:nvSpPr>
        <p:spPr>
          <a:xfrm>
            <a:off x="612220" y="2376206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7223" y="2289747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Личные данные каждый студент вносит в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eSim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ЛИЧНО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НЕОБХОДИМО контролировать заполнение личных данных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18177" y="3100294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4792" y="3023197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день проведения экзамена заносятся сведения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 экспертах и студентах, пришедших на экзамен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1396" y="4509439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13635" y="4440633"/>
            <a:ext cx="7053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процессе проведения экзамена вносятся промежуточные результаты (в зависимости от условий выполнения заданий)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97828" y="1268760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602870" y="5352849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36682" y="5250934"/>
            <a:ext cx="70539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окончании экзамена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заноситься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результаты выполнения заданий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618177" y="3792250"/>
            <a:ext cx="504056" cy="504056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384792" y="3844223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Студенты приходят на экзамен с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ПАСПОРТОМ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3628" y="873586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системе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eSim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результат выполнения демонстрационного экзамена выдается в 100 балльной системе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67544" y="908720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68191"/>
            <a:ext cx="364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РАБОТА С СИСТЕМОЙ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eSim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11" y="1759503"/>
            <a:ext cx="2210854" cy="312548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763646"/>
            <a:ext cx="2206467" cy="312134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314" y="1759504"/>
            <a:ext cx="2210379" cy="312548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72004" y="4955298"/>
            <a:ext cx="7268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Предложения по методике перевода результатов ДЭ в экзаменационную оценку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23628" y="5552970"/>
            <a:ext cx="6552728" cy="92333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На текущий момент образовательная организация САМОСТОЯТЕЛЬНО разрабатывает локальный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акт о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переводе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результатов ДЭ в экзаменационную оценку </a:t>
            </a:r>
          </a:p>
        </p:txBody>
      </p:sp>
      <p:sp>
        <p:nvSpPr>
          <p:cNvPr id="12" name="Овал 11"/>
          <p:cNvSpPr/>
          <p:nvPr/>
        </p:nvSpPr>
        <p:spPr>
          <a:xfrm>
            <a:off x="467544" y="5726603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02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2711615"/>
              </p:ext>
            </p:extLst>
          </p:nvPr>
        </p:nvGraphicFramePr>
        <p:xfrm>
          <a:off x="899592" y="548680"/>
          <a:ext cx="3461799" cy="4870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Image" r:id="rId3" imgW="9904680" imgH="14107680" progId="Photoshop.Image.11">
                  <p:embed/>
                </p:oleObj>
              </mc:Choice>
              <mc:Fallback>
                <p:oleObj name="Image" r:id="rId3" imgW="9904680" imgH="141076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92" y="548680"/>
                        <a:ext cx="3461799" cy="4870402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548680"/>
            <a:ext cx="3428302" cy="48704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5661248"/>
            <a:ext cx="655272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chemeClr val="tx2"/>
                </a:solidFill>
              </a:rPr>
              <a:t>Методику перевода </a:t>
            </a:r>
            <a:r>
              <a:rPr lang="ru-RU" dirty="0">
                <a:solidFill>
                  <a:schemeClr val="tx2"/>
                </a:solidFill>
              </a:rPr>
              <a:t>результатов ДЭ в экзаменационную 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dirty="0" smtClean="0">
                <a:solidFill>
                  <a:schemeClr val="tx2"/>
                </a:solidFill>
              </a:rPr>
              <a:t>оценку можно включить в Положение о ДЭ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Calibri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007604" y="5731515"/>
            <a:ext cx="576064" cy="57606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8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8932" y="138676"/>
            <a:ext cx="531414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АЛГОРИТМ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подготовки к проведению ГИА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форме демонстрационного экзамена</a:t>
            </a:r>
          </a:p>
        </p:txBody>
      </p:sp>
      <p:sp>
        <p:nvSpPr>
          <p:cNvPr id="3" name="Овал 2"/>
          <p:cNvSpPr/>
          <p:nvPr/>
        </p:nvSpPr>
        <p:spPr>
          <a:xfrm>
            <a:off x="665848" y="1660645"/>
            <a:ext cx="504056" cy="5040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11062" y="1686335"/>
            <a:ext cx="66967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Изучение нормативной документации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22920" y="3393645"/>
            <a:ext cx="7632848" cy="72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Аккредитация центра проведения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демонстрационного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экзамена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02219" y="4263006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Обучение и сертификация экспертов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демонстрационного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экзамена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22920" y="5818863"/>
            <a:ext cx="70539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Подготовка и занесение сведений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систему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CIS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eSim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611560" y="1415109"/>
            <a:ext cx="78488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322920" y="2487265"/>
            <a:ext cx="7463692" cy="725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Формирование локальных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и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распорядительных актов ПОУ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02219" y="5193249"/>
            <a:ext cx="6587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Согласование и утверждение экспертной группы</a:t>
            </a:r>
          </a:p>
        </p:txBody>
      </p:sp>
      <p:sp>
        <p:nvSpPr>
          <p:cNvPr id="14" name="Овал 13"/>
          <p:cNvSpPr/>
          <p:nvPr/>
        </p:nvSpPr>
        <p:spPr>
          <a:xfrm>
            <a:off x="640377" y="2552675"/>
            <a:ext cx="504056" cy="5040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65848" y="3448615"/>
            <a:ext cx="504056" cy="5040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65848" y="4340645"/>
            <a:ext cx="504056" cy="5040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671827" y="5157192"/>
            <a:ext cx="504056" cy="5040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5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61860" y="5983785"/>
            <a:ext cx="504056" cy="504056"/>
          </a:xfrm>
          <a:prstGeom prst="ellips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1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31840" y="260648"/>
            <a:ext cx="2892715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Демонстрационный </a:t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экзамен 2018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75856" y="1461516"/>
            <a:ext cx="2592288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Выпуск по ФГОС ТОП-50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(ППКРС на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базе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среднего общего образования со сроком обучения 10 месяцев)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75856" y="3190328"/>
            <a:ext cx="25922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основании заданий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WorldSkills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5856" y="4097588"/>
            <a:ext cx="259228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Вся выпускная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группа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4427984" y="2956884"/>
            <a:ext cx="288032" cy="216024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4387366" y="3854699"/>
            <a:ext cx="288032" cy="216024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258" y="5229200"/>
            <a:ext cx="7655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2018 году выпуск с проведением демонстрационного экзамена проводят </a:t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44 колледжа из 24 регионов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Санкт-Петербурге -              Колледж Водных ресурсов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68820" y="5085184"/>
            <a:ext cx="787651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195" y="6093296"/>
            <a:ext cx="520587" cy="305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Стрелка вниз 24"/>
          <p:cNvSpPr/>
          <p:nvPr/>
        </p:nvSpPr>
        <p:spPr>
          <a:xfrm>
            <a:off x="4387366" y="4755636"/>
            <a:ext cx="288032" cy="306900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Стрелка вниз 25"/>
          <p:cNvSpPr/>
          <p:nvPr/>
        </p:nvSpPr>
        <p:spPr>
          <a:xfrm>
            <a:off x="4449429" y="1112169"/>
            <a:ext cx="288032" cy="306900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2971" y="423506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Кто сдает ? </a:t>
            </a:r>
            <a:r>
              <a:rPr lang="ru-RU" dirty="0" smtClean="0">
                <a:sym typeface="Wingdings" panose="05000000000000000000" pitchFamily="2" charset="2"/>
              </a:rPr>
              <a:t>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1002971" y="332882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Как сдают ? </a:t>
            </a:r>
            <a:r>
              <a:rPr lang="ru-RU" dirty="0" smtClean="0">
                <a:sym typeface="Wingdings" panose="05000000000000000000" pitchFamily="2" charset="2"/>
              </a:rPr>
              <a:t>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933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Проведение демонстрационного экзамена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752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68191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Проведение демонстрационного экзамена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215476"/>
              </p:ext>
            </p:extLst>
          </p:nvPr>
        </p:nvGraphicFramePr>
        <p:xfrm>
          <a:off x="4283968" y="1196752"/>
          <a:ext cx="3672408" cy="5252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Image" r:id="rId3" imgW="11415600" imgH="16329960" progId="Photoshop.Image.11">
                  <p:embed/>
                </p:oleObj>
              </mc:Choice>
              <mc:Fallback>
                <p:oleObj name="Image" r:id="rId3" imgW="11415600" imgH="1632996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83968" y="1196752"/>
                        <a:ext cx="3672408" cy="5252159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1196752"/>
            <a:ext cx="3828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Приказ о допуске к Государственной </a:t>
            </a:r>
            <a:br>
              <a:rPr lang="ru-RU" dirty="0" smtClean="0"/>
            </a:br>
            <a:r>
              <a:rPr lang="ru-RU" dirty="0" smtClean="0"/>
              <a:t>итоговой аттестации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86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68191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Проведение демонстрационного экзамена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888432" cy="56826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136" y="764703"/>
            <a:ext cx="4134312" cy="56809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067944" y="6093296"/>
            <a:ext cx="4115666" cy="408623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 smtClean="0"/>
              <a:t>План работы площадки проведения ДЭ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07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88640"/>
            <a:ext cx="4392488" cy="3087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556792"/>
            <a:ext cx="4747638" cy="29759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3614602"/>
            <a:ext cx="4566106" cy="29230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347492" y="404664"/>
            <a:ext cx="2967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Инструктаж по охране труда</a:t>
            </a:r>
          </a:p>
        </p:txBody>
      </p:sp>
    </p:spTree>
    <p:extLst>
      <p:ext uri="{BB962C8B-B14F-4D97-AF65-F5344CB8AC3E}">
        <p14:creationId xmlns:p14="http://schemas.microsoft.com/office/powerpoint/2010/main" val="3534843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03378"/>
            <a:ext cx="4248472" cy="3186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168191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Проведение демонстрационного экзамена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75556" y="398973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Инструктаж по охране труда</a:t>
            </a:r>
          </a:p>
          <a:p>
            <a:pPr algn="ctr"/>
            <a:r>
              <a:rPr lang="ru-RU" dirty="0" smtClean="0"/>
              <a:t>Ознакомление с заданием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37" y="3573016"/>
            <a:ext cx="4055435" cy="3041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08104" y="314096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Подготовка рабочего места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2739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68191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Проведение демонстрационного экзамена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14" y="2204864"/>
            <a:ext cx="5856650" cy="4392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80728"/>
            <a:ext cx="2808312" cy="25561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1792" y="1217304"/>
            <a:ext cx="251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Выполнение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104639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68191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Проведение демонстрационного экзамена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076056" y="1628800"/>
            <a:ext cx="251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Выполнение задания</a:t>
            </a:r>
          </a:p>
        </p:txBody>
      </p:sp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327" y="2924944"/>
            <a:ext cx="5560150" cy="3819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764704"/>
            <a:ext cx="4137075" cy="26572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0599" y="3861048"/>
            <a:ext cx="223574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Трансляция </a:t>
            </a:r>
            <a:r>
              <a:rPr lang="en-US" sz="2000" dirty="0" smtClean="0"/>
              <a:t>on-line</a:t>
            </a: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36239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68191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Проведение демонстрационного экзамена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11760" y="6158066"/>
            <a:ext cx="375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Результаты выполнения задания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36712"/>
            <a:ext cx="7524996" cy="532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68191"/>
            <a:ext cx="5839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Проведение демонстрационного экзамена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39447" y="6158066"/>
            <a:ext cx="170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Протокол ГИА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88143"/>
              </p:ext>
            </p:extLst>
          </p:nvPr>
        </p:nvGraphicFramePr>
        <p:xfrm>
          <a:off x="2339751" y="764704"/>
          <a:ext cx="3678987" cy="5241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1" name="Image" r:id="rId3" imgW="10526760" imgH="14996520" progId="Photoshop.Image.11">
                  <p:embed/>
                </p:oleObj>
              </mc:Choice>
              <mc:Fallback>
                <p:oleObj name="Image" r:id="rId3" imgW="10526760" imgH="14996520" progId="Photoshop.Image.11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39751" y="764704"/>
                        <a:ext cx="3678987" cy="5241074"/>
                      </a:xfrm>
                      <a:prstGeom prst="rect">
                        <a:avLst/>
                      </a:prstGeom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23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4023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СОГЛАШЕНИЕ С РАБОТОДАТЕЛЯМИ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889" y="836711"/>
            <a:ext cx="3737442" cy="53225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836712"/>
            <a:ext cx="3735738" cy="53457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6568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317912"/>
              </p:ext>
            </p:extLst>
          </p:nvPr>
        </p:nvGraphicFramePr>
        <p:xfrm>
          <a:off x="1619672" y="1124744"/>
          <a:ext cx="5572797" cy="4177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Image" r:id="rId3" imgW="14907600" imgH="11174400" progId="Photoshop.Image.11">
                  <p:embed/>
                </p:oleObj>
              </mc:Choice>
              <mc:Fallback>
                <p:oleObj name="Image" r:id="rId3" imgW="14907600" imgH="11174400" progId="Photoshop.Image.1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672" y="1124744"/>
                        <a:ext cx="5572797" cy="4177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9" y="1886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Процесс подготовки и проведения ГИА в форме демонстрационного проводился под постоянным контролем </a:t>
            </a:r>
            <a:r>
              <a:rPr lang="ru-RU" dirty="0">
                <a:solidFill>
                  <a:prstClr val="black"/>
                </a:solidFill>
              </a:rPr>
              <a:t>Министерства образования и науки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5589240"/>
            <a:ext cx="733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Ежемесячные совещания с отчетом каждого ПОУ о процессе подготовки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8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40230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СОГЛАШЕНИЕ С РАБОТОДАТЕЛЯМИ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51520" y="1124744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определить </a:t>
            </a:r>
            <a:r>
              <a:rPr lang="ru-RU" dirty="0"/>
              <a:t>при необходимости дополнительные модули к заданиям демонстрационного экзамена по стандартам </a:t>
            </a:r>
            <a:r>
              <a:rPr lang="ru-RU" dirty="0" err="1"/>
              <a:t>Ворлдскиллс</a:t>
            </a:r>
            <a:r>
              <a:rPr lang="ru-RU" dirty="0"/>
              <a:t> Россия с целью включения их в задание;</a:t>
            </a:r>
          </a:p>
          <a:p>
            <a:r>
              <a:rPr lang="ru-RU" dirty="0"/>
              <a:t>− обеспечить предоставление заявки на организацию обучения представителей для</a:t>
            </a:r>
          </a:p>
          <a:p>
            <a:r>
              <a:rPr lang="ru-RU" dirty="0"/>
              <a:t>прохождения обучения по программе «Эксперт демонстрационного экзамена по стандартам</a:t>
            </a:r>
          </a:p>
          <a:p>
            <a:r>
              <a:rPr lang="ru-RU" dirty="0" err="1"/>
              <a:t>Ворлдскиллс</a:t>
            </a:r>
            <a:r>
              <a:rPr lang="ru-RU" dirty="0"/>
              <a:t> Россия» в установленной «Союзом» форме;</a:t>
            </a:r>
          </a:p>
          <a:p>
            <a:r>
              <a:rPr lang="ru-RU" dirty="0"/>
              <a:t>− направлять своих представителей для участия в оценке результатов демонстрационного экзамена по стандартам </a:t>
            </a:r>
            <a:r>
              <a:rPr lang="ru-RU" dirty="0" err="1"/>
              <a:t>Ворлдскиллс</a:t>
            </a:r>
            <a:r>
              <a:rPr lang="ru-RU" dirty="0"/>
              <a:t> Россия по согласованным Сторонами компетенциям в соответствии с установленными требованиями;</a:t>
            </a:r>
          </a:p>
          <a:p>
            <a:r>
              <a:rPr lang="ru-RU" dirty="0">
                <a:solidFill>
                  <a:srgbClr val="FF0000"/>
                </a:solidFill>
              </a:rPr>
              <a:t>− признать результаты демонстрационного экзамена по стандартам </a:t>
            </a:r>
            <a:r>
              <a:rPr lang="ru-RU" dirty="0" err="1">
                <a:solidFill>
                  <a:srgbClr val="FF0000"/>
                </a:solidFill>
              </a:rPr>
              <a:t>Ворлдскиллс</a:t>
            </a:r>
            <a:r>
              <a:rPr lang="ru-RU" dirty="0">
                <a:solidFill>
                  <a:srgbClr val="FF0000"/>
                </a:solidFill>
              </a:rPr>
              <a:t> Россия в качестве объективной и независимой оценки уровня компетенций студентов и выпускников, достаточного для приема его на работу по должности, соответствующей уровню и профилю </a:t>
            </a:r>
            <a:r>
              <a:rPr lang="ru-RU" dirty="0"/>
              <a:t>его профессионального образования в соответствии с требованиями трудового законодательства Российской Федерации;</a:t>
            </a:r>
          </a:p>
          <a:p>
            <a:r>
              <a:rPr lang="ru-RU" dirty="0"/>
              <a:t>− </a:t>
            </a:r>
            <a:r>
              <a:rPr lang="ru-RU" dirty="0">
                <a:solidFill>
                  <a:srgbClr val="FF0000"/>
                </a:solidFill>
              </a:rPr>
              <a:t>согласовать размещение на документе, выдаваемом по итогам демонстрационного экзамена по стандартам </a:t>
            </a:r>
            <a:r>
              <a:rPr lang="ru-RU" dirty="0" err="1">
                <a:solidFill>
                  <a:srgbClr val="FF0000"/>
                </a:solidFill>
              </a:rPr>
              <a:t>Ворлдскиллс</a:t>
            </a:r>
            <a:r>
              <a:rPr lang="ru-RU" dirty="0">
                <a:solidFill>
                  <a:srgbClr val="FF0000"/>
                </a:solidFill>
              </a:rPr>
              <a:t> Россия по определенным Сторонами компетенциям средства индивидуализации предприятия (логотипа). </a:t>
            </a:r>
            <a:r>
              <a:rPr lang="ru-RU" dirty="0"/>
              <a:t>Форма Документа утверждается Сторонами.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8580" y="773728"/>
            <a:ext cx="2591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3. Обязательства Сторон</a:t>
            </a:r>
          </a:p>
        </p:txBody>
      </p:sp>
    </p:spTree>
    <p:extLst>
      <p:ext uri="{BB962C8B-B14F-4D97-AF65-F5344CB8AC3E}">
        <p14:creationId xmlns:p14="http://schemas.microsoft.com/office/powerpoint/2010/main" val="20874225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00" y="1484783"/>
            <a:ext cx="2575918" cy="3746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1484784"/>
            <a:ext cx="2610262" cy="3746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756" y="1484783"/>
            <a:ext cx="2587833" cy="37464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6604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О ПРОВЕДЕНИИ ДЕМОНСТРАЦИОННОГО ЭКЗАМЕНА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51520" y="629856"/>
            <a:ext cx="84969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5018" y="5517232"/>
            <a:ext cx="5252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Отчет о проведении демонстрационного экзамена </a:t>
            </a:r>
          </a:p>
          <a:p>
            <a:r>
              <a:rPr lang="ru-RU" dirty="0" smtClean="0"/>
              <a:t>направляется в личный кабинет ГИВЦ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17602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17569"/>
            <a:ext cx="5544616" cy="66059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7873"/>
            <a:ext cx="1625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6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256872"/>
            <a:ext cx="7098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Сложности проведения Государственной итоговой аттестации в формате демонстрационного экзамена </a:t>
            </a:r>
            <a:br>
              <a:rPr lang="ru-RU" sz="2000" dirty="0" smtClean="0">
                <a:solidFill>
                  <a:prstClr val="black"/>
                </a:solidFill>
              </a:rPr>
            </a:br>
            <a:r>
              <a:rPr lang="ru-RU" sz="2000" dirty="0" smtClean="0">
                <a:solidFill>
                  <a:prstClr val="black"/>
                </a:solidFill>
              </a:rPr>
              <a:t>по методике </a:t>
            </a:r>
            <a:r>
              <a:rPr lang="en-US" sz="2000" dirty="0" err="1" smtClean="0">
                <a:solidFill>
                  <a:prstClr val="black"/>
                </a:solidFill>
              </a:rPr>
              <a:t>WorldSkills</a:t>
            </a:r>
            <a:endParaRPr lang="ru-RU" sz="2000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3528" y="1412776"/>
            <a:ext cx="828092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09542" y="1797552"/>
            <a:ext cx="648072" cy="64807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1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9340" y="1870755"/>
            <a:ext cx="7640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Существенное увеличение времени проведения ГИА 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91736" y="332656"/>
            <a:ext cx="817604" cy="817604"/>
          </a:xfrm>
          <a:prstGeom prst="ellips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4000" b="1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6502" y="204725"/>
            <a:ext cx="64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chemeClr val="accent2"/>
                </a:solidFill>
              </a:rPr>
              <a:t>-</a:t>
            </a:r>
            <a:endParaRPr lang="ru-RU" sz="60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5723" y="2411506"/>
            <a:ext cx="65115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1.1. Время на ознакомление с заданием (≈ 1 день на подгруппу)</a:t>
            </a:r>
          </a:p>
          <a:p>
            <a:r>
              <a:rPr lang="ru-RU" dirty="0" smtClean="0"/>
              <a:t>1.2. Время на выполнение задания (≈ 2 дня на 1 обучающегося)</a:t>
            </a:r>
          </a:p>
          <a:p>
            <a:r>
              <a:rPr lang="ru-RU" dirty="0" smtClean="0"/>
              <a:t>1.3. Демонтаж (</a:t>
            </a:r>
            <a:r>
              <a:rPr lang="ru-RU" dirty="0"/>
              <a:t>≈ </a:t>
            </a:r>
            <a:r>
              <a:rPr lang="ru-RU" dirty="0" smtClean="0"/>
              <a:t>1 день - подготовка рабочих мест) 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409542" y="3641974"/>
            <a:ext cx="648072" cy="64807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2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9340" y="3715177"/>
            <a:ext cx="7640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Существенное увеличение финансовых затрат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5723" y="4255928"/>
            <a:ext cx="69037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2.1. Материалы и оборудование в соответствии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</a:t>
            </a:r>
            <a:r>
              <a:rPr lang="ru-RU" dirty="0" smtClean="0"/>
              <a:t>с инфраструктурным листом компетенции </a:t>
            </a:r>
            <a:r>
              <a:rPr lang="en-US" dirty="0" smtClean="0"/>
              <a:t>WS</a:t>
            </a:r>
            <a:endParaRPr lang="ru-RU" dirty="0" smtClean="0"/>
          </a:p>
          <a:p>
            <a:r>
              <a:rPr lang="ru-RU" dirty="0" smtClean="0"/>
              <a:t>2.2. Конкретное задание известно за 1 день до экзамена → закупка </a:t>
            </a:r>
            <a:br>
              <a:rPr lang="ru-RU" dirty="0" smtClean="0"/>
            </a:br>
            <a:r>
              <a:rPr lang="ru-RU" dirty="0" smtClean="0"/>
              <a:t>        по конкурсу не возможна!!!</a:t>
            </a:r>
          </a:p>
          <a:p>
            <a:r>
              <a:rPr lang="ru-RU" dirty="0" smtClean="0"/>
              <a:t>2.3. Питание</a:t>
            </a:r>
            <a:r>
              <a:rPr lang="ru-RU" dirty="0"/>
              <a:t> </a:t>
            </a:r>
            <a:r>
              <a:rPr lang="ru-RU" dirty="0" smtClean="0"/>
              <a:t>и проживание иногородних экспертов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03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1043608" y="1385195"/>
          <a:ext cx="7203311" cy="29676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3514382419"/>
                    </a:ext>
                  </a:extLst>
                </a:gridCol>
                <a:gridCol w="4329742">
                  <a:extLst>
                    <a:ext uri="{9D8B030D-6E8A-4147-A177-3AD203B41FA5}">
                      <a16:colId xmlns:a16="http://schemas.microsoft.com/office/drawing/2014/main" val="1206432665"/>
                    </a:ext>
                  </a:extLst>
                </a:gridCol>
                <a:gridCol w="2081481">
                  <a:extLst>
                    <a:ext uri="{9D8B030D-6E8A-4147-A177-3AD203B41FA5}">
                      <a16:colId xmlns:a16="http://schemas.microsoft.com/office/drawing/2014/main" val="31637896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п/п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Суть закупки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Цена </a:t>
                      </a:r>
                      <a:r>
                        <a:rPr lang="ru-RU" sz="1400" dirty="0" smtClean="0">
                          <a:effectLst/>
                        </a:rPr>
                        <a:t>контракта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руб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39691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Расходные </a:t>
                      </a:r>
                      <a:r>
                        <a:rPr lang="ru-RU" sz="1400" dirty="0">
                          <a:effectLst/>
                        </a:rPr>
                        <a:t>материалы для мастерских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158 502,48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801698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Инструмент </a:t>
                      </a:r>
                      <a:r>
                        <a:rPr lang="ru-RU" sz="1400" dirty="0">
                          <a:effectLst/>
                        </a:rPr>
                        <a:t>для мастерских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470 272, 00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92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Ручной </a:t>
                      </a:r>
                      <a:r>
                        <a:rPr lang="ru-RU" sz="1400" dirty="0">
                          <a:effectLst/>
                        </a:rPr>
                        <a:t>инструмент и расходные материалы для мастерских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799 983,46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533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Мебель </a:t>
                      </a:r>
                      <a:r>
                        <a:rPr lang="ru-RU" sz="1400" dirty="0">
                          <a:effectLst/>
                        </a:rPr>
                        <a:t>и оборудование для хранения инструмента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605 092,64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2151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5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Разборные </a:t>
                      </a:r>
                      <a:r>
                        <a:rPr lang="ru-RU" sz="1400" dirty="0">
                          <a:effectLst/>
                        </a:rPr>
                        <a:t>передвижные модули для проведения </a:t>
                      </a:r>
                      <a:r>
                        <a:rPr lang="ru-RU" sz="1400" dirty="0" err="1">
                          <a:effectLst/>
                        </a:rPr>
                        <a:t>демо</a:t>
                      </a:r>
                      <a:r>
                        <a:rPr lang="ru-RU" sz="1400" dirty="0">
                          <a:effectLst/>
                        </a:rPr>
                        <a:t>-экзамена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2 423 999,02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71622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Материалы </a:t>
                      </a:r>
                      <a:r>
                        <a:rPr lang="ru-RU" sz="1400" dirty="0">
                          <a:effectLst/>
                        </a:rPr>
                        <a:t>для мастерских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30 375,80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74516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Расходные </a:t>
                      </a:r>
                      <a:r>
                        <a:rPr lang="ru-RU" sz="1400" dirty="0">
                          <a:effectLst/>
                        </a:rPr>
                        <a:t>материалы для мастерских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555 351,00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179258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dirty="0" smtClean="0">
                          <a:effectLst/>
                        </a:rPr>
                        <a:t>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Расходные </a:t>
                      </a:r>
                      <a:r>
                        <a:rPr lang="ru-RU" sz="1400" dirty="0">
                          <a:effectLst/>
                        </a:rPr>
                        <a:t>материалы для мастерских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295 772,51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4987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Итого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5 339 348,91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6223125"/>
                  </a:ext>
                </a:extLst>
              </a:tr>
            </a:tbl>
          </a:graphicData>
        </a:graphic>
      </p:graphicFrame>
      <p:sp>
        <p:nvSpPr>
          <p:cNvPr id="3" name="Овал 2"/>
          <p:cNvSpPr/>
          <p:nvPr/>
        </p:nvSpPr>
        <p:spPr>
          <a:xfrm>
            <a:off x="210304" y="788508"/>
            <a:ext cx="473264" cy="47326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?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67269"/>
            <a:ext cx="7640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СУЩЕСТВЕННОЕ УВЕЛИЧЕНИЕ ФИНАНСОВЫХ ЗАТРАТ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420" y="788508"/>
            <a:ext cx="430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какую сумму обойдётся </a:t>
            </a:r>
            <a:r>
              <a:rPr lang="ru-RU" dirty="0" err="1" smtClean="0"/>
              <a:t>демоэкзамен</a:t>
            </a:r>
            <a:r>
              <a:rPr lang="ru-RU" dirty="0" smtClean="0"/>
              <a:t>?</a:t>
            </a:r>
            <a:endParaRPr lang="ru-RU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45574" y="561152"/>
            <a:ext cx="871891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3151" y="5373216"/>
            <a:ext cx="814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5 339 </a:t>
            </a:r>
            <a:r>
              <a:rPr lang="ru-RU" sz="2400" dirty="0" smtClean="0"/>
              <a:t>348,91 + уже имеющееся оборудование ≈ </a:t>
            </a:r>
            <a:r>
              <a:rPr lang="ru-RU" sz="2400" b="1" dirty="0" smtClean="0"/>
              <a:t>11 800 000 р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7646" y="4411905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Колледж Водных ресурсов является организатором проведения регионального чемпионата </a:t>
            </a:r>
            <a:r>
              <a:rPr lang="en-US" dirty="0" smtClean="0"/>
              <a:t>WSR </a:t>
            </a:r>
            <a:r>
              <a:rPr lang="ru-RU" dirty="0" smtClean="0"/>
              <a:t>по компетенции «Электромонтаж»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14746" y="4365104"/>
            <a:ext cx="522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ym typeface="Wingdings" panose="05000000000000000000" pitchFamily="2" charset="2"/>
              </a:rPr>
              <a:t>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035029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РЕЗУЛЬТАТОВ ПРОВЕДЕНИЯ ДЕМОНСТРАЦИОННОГО ЭКЗАМЕНА</a:t>
            </a:r>
            <a:endParaRPr lang="ru-RU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45574" y="561152"/>
            <a:ext cx="871891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Овал 3"/>
          <p:cNvSpPr/>
          <p:nvPr/>
        </p:nvSpPr>
        <p:spPr>
          <a:xfrm>
            <a:off x="245574" y="764704"/>
            <a:ext cx="510002" cy="510002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</a:rPr>
              <a:t>?</a:t>
            </a:r>
            <a:endParaRPr lang="ru-RU" sz="1400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696539"/>
            <a:ext cx="6840760" cy="715089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Почему никто не сдал экзамен, в соответствии с требуемым </a:t>
            </a:r>
            <a:r>
              <a:rPr lang="en-US" dirty="0" smtClean="0"/>
              <a:t>WSR </a:t>
            </a:r>
            <a:r>
              <a:rPr lang="ru-RU" dirty="0" smtClean="0"/>
              <a:t>количеством баллов  </a:t>
            </a:r>
            <a:endParaRPr lang="ru-RU" dirty="0"/>
          </a:p>
        </p:txBody>
      </p:sp>
      <p:sp>
        <p:nvSpPr>
          <p:cNvPr id="6" name="Стрелка углом вверх 5"/>
          <p:cNvSpPr/>
          <p:nvPr/>
        </p:nvSpPr>
        <p:spPr>
          <a:xfrm rot="5400000">
            <a:off x="463287" y="1412194"/>
            <a:ext cx="563492" cy="588636"/>
          </a:xfrm>
          <a:prstGeom prst="bentUpArrow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/>
          </a:p>
        </p:txBody>
      </p:sp>
      <p:sp>
        <p:nvSpPr>
          <p:cNvPr id="8" name="TextBox 7"/>
          <p:cNvSpPr txBox="1"/>
          <p:nvPr/>
        </p:nvSpPr>
        <p:spPr>
          <a:xfrm>
            <a:off x="1224525" y="1543229"/>
            <a:ext cx="6985116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Программа со сроком обучения 10 </a:t>
            </a:r>
            <a:r>
              <a:rPr lang="ru-RU" dirty="0" err="1" smtClean="0"/>
              <a:t>мес</a:t>
            </a:r>
            <a:r>
              <a:rPr lang="ru-RU" dirty="0" smtClean="0"/>
              <a:t> и ДВУМЯ квалификациями </a:t>
            </a:r>
            <a:br>
              <a:rPr lang="ru-RU" dirty="0" smtClean="0"/>
            </a:br>
            <a:r>
              <a:rPr lang="ru-RU" dirty="0" smtClean="0"/>
              <a:t>– очень сложно успеть подготовить на уровень </a:t>
            </a:r>
            <a:r>
              <a:rPr lang="en-US" dirty="0" smtClean="0"/>
              <a:t>WSR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3933056"/>
            <a:ext cx="676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Перегруженность мастерских ПОУ при увеличенных сроках проведения ГИА (при условии проведения ДЭ в ПОУ) </a:t>
            </a:r>
          </a:p>
          <a:p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достаточность экспертов от работодателей при проведении ДЭ по всем образовательным программам одновременно</a:t>
            </a:r>
          </a:p>
          <a:p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достаточность финансирования при одновременном проведении ДЭ всеми ПОУ региона</a:t>
            </a:r>
          </a:p>
        </p:txBody>
      </p:sp>
      <p:sp>
        <p:nvSpPr>
          <p:cNvPr id="14" name="Стрелка углом вверх 13"/>
          <p:cNvSpPr/>
          <p:nvPr/>
        </p:nvSpPr>
        <p:spPr>
          <a:xfrm rot="5400000">
            <a:off x="386038" y="3794994"/>
            <a:ext cx="563492" cy="588636"/>
          </a:xfrm>
          <a:prstGeom prst="bentUpArrow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400" b="1"/>
          </a:p>
        </p:txBody>
      </p:sp>
      <p:sp>
        <p:nvSpPr>
          <p:cNvPr id="15" name="Овал 14"/>
          <p:cNvSpPr/>
          <p:nvPr/>
        </p:nvSpPr>
        <p:spPr>
          <a:xfrm>
            <a:off x="1105103" y="3955720"/>
            <a:ext cx="510002" cy="510002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127525" y="4775015"/>
            <a:ext cx="510002" cy="510002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146997" y="5646965"/>
            <a:ext cx="510002" cy="510002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8287" y="2737732"/>
            <a:ext cx="7956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РИСКИ, КОТОРЫЕ МОГУТ ВОЗНИКАТЬ ПРИ ШИРОКОМАСШТАБНОМ ВНЕДРЕНИИ ПРОЦЕДУРЫ ДЕМОЭКЗАМЕНА В РАМКАХ ГИА </a:t>
            </a:r>
            <a:endParaRPr lang="ru-RU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46279" y="3558733"/>
            <a:ext cx="8718914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85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268760"/>
            <a:ext cx="7772400" cy="42484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287611" cy="75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116632"/>
            <a:ext cx="69127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Санкт-Петербургское государственное бюджетное </a:t>
            </a:r>
            <a:b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профессиональное образовательное учреждение </a:t>
            </a:r>
            <a:b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0" u="none" strike="noStrike" kern="1200" cap="none" spc="30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«Колледж Водных ресурсов»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08103" y="5589240"/>
            <a:ext cx="3428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Андреев Валерий Евгеньевич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andreeff68@mail.ru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+79112366745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2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88640"/>
            <a:ext cx="4651651" cy="52734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508104" y="188640"/>
            <a:ext cx="2738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www.crpo-mpu.com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39552" y="5733256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5733256"/>
            <a:ext cx="727280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Методическую поддержку проведения демонстрационного экзамена осуществляет ЦРПО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556792"/>
            <a:ext cx="3859207" cy="27290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699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5" y="260648"/>
            <a:ext cx="8473615" cy="51845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3528" y="5517232"/>
            <a:ext cx="8712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http://worldskills.ru/nashi-proektyi/demonstraczionnyij-ekzamen/obshhaya-informacziya.html</a:t>
            </a:r>
          </a:p>
        </p:txBody>
      </p:sp>
      <p:sp>
        <p:nvSpPr>
          <p:cNvPr id="5" name="Овал 4"/>
          <p:cNvSpPr/>
          <p:nvPr/>
        </p:nvSpPr>
        <p:spPr>
          <a:xfrm>
            <a:off x="429875" y="6021288"/>
            <a:ext cx="576064" cy="576064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6165304"/>
            <a:ext cx="705678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Нормативные документы и задания на сайте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WorldSkillsRussia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5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8735"/>
              </p:ext>
            </p:extLst>
          </p:nvPr>
        </p:nvGraphicFramePr>
        <p:xfrm>
          <a:off x="2411760" y="188640"/>
          <a:ext cx="4536504" cy="6441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8" name="Image" r:id="rId3" imgW="15885360" imgH="22552200" progId="Photoshop.Image.11">
                  <p:embed/>
                </p:oleObj>
              </mc:Choice>
              <mc:Fallback>
                <p:oleObj name="Image" r:id="rId3" imgW="15885360" imgH="2255220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1760" y="188640"/>
                        <a:ext cx="4536504" cy="6441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011437"/>
              </p:ext>
            </p:extLst>
          </p:nvPr>
        </p:nvGraphicFramePr>
        <p:xfrm>
          <a:off x="107504" y="116632"/>
          <a:ext cx="12128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9" name="Image" r:id="rId5" imgW="2425320" imgH="1358640" progId="Photoshop.Image.11">
                  <p:embed/>
                </p:oleObj>
              </mc:Choice>
              <mc:Fallback>
                <p:oleObj name="Image" r:id="rId5" imgW="2425320" imgH="13586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504" y="116632"/>
                        <a:ext cx="1212850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030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011437"/>
              </p:ext>
            </p:extLst>
          </p:nvPr>
        </p:nvGraphicFramePr>
        <p:xfrm>
          <a:off x="107504" y="116632"/>
          <a:ext cx="121285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9" name="Image" r:id="rId3" imgW="2425320" imgH="1358640" progId="Photoshop.Image.11">
                  <p:embed/>
                </p:oleObj>
              </mc:Choice>
              <mc:Fallback>
                <p:oleObj name="Image" r:id="rId3" imgW="2425320" imgH="1358640" progId="Photoshop.Image.11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504" y="116632"/>
                        <a:ext cx="1212850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9552" y="980728"/>
            <a:ext cx="82809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dirty="0"/>
              <a:t>Утвержденная руководителем образовательной организации Программа ГИА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Приказ органа исполнительной власти субъекта Российской Федерации о согласовании кандидатуры председателя ГЭК.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Приказ ОО об утверждении состава государственной экзаменационной комиссии.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Заявка на согласование экспертной группы для проведения ДЭ от образовательной организации, направляемая в Союз «Молодые профессионалы (</a:t>
            </a:r>
            <a:r>
              <a:rPr lang="ru-RU" sz="1600" dirty="0" err="1"/>
              <a:t>Ворлдскиллс</a:t>
            </a:r>
            <a:r>
              <a:rPr lang="ru-RU" sz="1600" dirty="0"/>
              <a:t>)»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Свидетельства </a:t>
            </a:r>
            <a:r>
              <a:rPr lang="ru-RU" sz="1600" dirty="0" err="1"/>
              <a:t>Worldskills</a:t>
            </a:r>
            <a:r>
              <a:rPr lang="ru-RU" sz="1600" dirty="0"/>
              <a:t> для экспертов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Заявка на аккредитацию ЦПДЭ от ОО.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Пакет материалов, направляемых для проведения аккредитации.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Электронный аттестат аккредитации, выданный Союзом «Молодые профессионалы (</a:t>
            </a:r>
            <a:r>
              <a:rPr lang="ru-RU" sz="1600" dirty="0" err="1"/>
              <a:t>Ворлдскиллс</a:t>
            </a:r>
            <a:r>
              <a:rPr lang="ru-RU" sz="1600" dirty="0"/>
              <a:t>)»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Локальные акты образовательной организации.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Ссылка на сайт образовательной организации для подтверждения размещения информации о проведении демонстрационного экзамена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Приказ образовательной организации о проведении демонстрационного экзамена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Результаты участников демонстрационного экзамена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Протокол о прохождении государственной итоговой аттестации (с визами председателя и членов ГЭК)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Приказы о выдаче документов по итогам освоения образовательной программы и отчислении обучающихся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Отчёт о проведении ГИА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dirty="0"/>
              <a:t>Ссылка на видеотрансляцию демонстрационного </a:t>
            </a:r>
            <a:r>
              <a:rPr lang="ru-RU" sz="1600" dirty="0" smtClean="0"/>
              <a:t>экзамена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8303228"/>
      </p:ext>
    </p:extLst>
  </p:cSld>
  <p:clrMapOvr>
    <a:masterClrMapping/>
  </p:clrMapOvr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 sz="1400" b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1550</Words>
  <Application>Microsoft Office PowerPoint</Application>
  <PresentationFormat>Экран (4:3)</PresentationFormat>
  <Paragraphs>297</Paragraphs>
  <Slides>56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3" baseType="lpstr">
      <vt:lpstr>Arial</vt:lpstr>
      <vt:lpstr>Calibri</vt:lpstr>
      <vt:lpstr>Times New Roman</vt:lpstr>
      <vt:lpstr>Wingdings</vt:lpstr>
      <vt:lpstr>2_Тема Office</vt:lpstr>
      <vt:lpstr>3_Тема Office</vt:lpstr>
      <vt:lpstr>Image</vt:lpstr>
      <vt:lpstr>Методические подходы  к проведению Государственной итоговой аттестации в форме  демонстрационного экзамена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проведению демонстрационного экзамена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демонстрационного экзамена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support</dc:creator>
  <cp:lastModifiedBy>Андреев В.Е.</cp:lastModifiedBy>
  <cp:revision>82</cp:revision>
  <dcterms:created xsi:type="dcterms:W3CDTF">2017-11-07T06:38:35Z</dcterms:created>
  <dcterms:modified xsi:type="dcterms:W3CDTF">2018-12-04T06:24:09Z</dcterms:modified>
</cp:coreProperties>
</file>