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85" r:id="rId3"/>
    <p:sldMasterId id="2147483689" r:id="rId4"/>
    <p:sldMasterId id="2147483693" r:id="rId5"/>
    <p:sldMasterId id="2147483707" r:id="rId6"/>
    <p:sldMasterId id="2147483711" r:id="rId7"/>
    <p:sldMasterId id="2147483715" r:id="rId8"/>
    <p:sldMasterId id="2147483729" r:id="rId9"/>
    <p:sldMasterId id="2147483733" r:id="rId10"/>
    <p:sldMasterId id="2147483737" r:id="rId11"/>
    <p:sldMasterId id="2147483751" r:id="rId12"/>
    <p:sldMasterId id="2147483755" r:id="rId13"/>
  </p:sldMasterIdLst>
  <p:notesMasterIdLst>
    <p:notesMasterId r:id="rId23"/>
  </p:notesMasterIdLst>
  <p:sldIdLst>
    <p:sldId id="264" r:id="rId14"/>
    <p:sldId id="269" r:id="rId15"/>
    <p:sldId id="257" r:id="rId16"/>
    <p:sldId id="296" r:id="rId17"/>
    <p:sldId id="294" r:id="rId18"/>
    <p:sldId id="295" r:id="rId19"/>
    <p:sldId id="289" r:id="rId20"/>
    <p:sldId id="287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89" autoAdjust="0"/>
    <p:restoredTop sz="94717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2014-15 </a:t>
            </a:r>
            <a:r>
              <a:rPr lang="ru-RU" sz="1800" dirty="0" err="1"/>
              <a:t>уч.год</a:t>
            </a:r>
            <a:r>
              <a:rPr lang="ru-RU" sz="1800" dirty="0"/>
              <a:t>.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50174978127783E-2"/>
          <c:y val="0.51392062307542363"/>
          <c:w val="0.94314982872903663"/>
          <c:h val="0.42584991161819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2014-15 уч.год.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Трудоустройство</c:v>
                </c:pt>
                <c:pt idx="2">
                  <c:v>Устроенные на предприятия(по системе дуального обучения)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0.88000000000000012</c:v>
                </c:pt>
                <c:pt idx="1">
                  <c:v>0.6800000000000006</c:v>
                </c:pt>
                <c:pt idx="2">
                  <c:v>0.84000000000000064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Трудоустройство</c:v>
                </c:pt>
                <c:pt idx="2">
                  <c:v>Устроенные на предприятия(по системе дуального обучения)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Трудоустройство</c:v>
                </c:pt>
                <c:pt idx="2">
                  <c:v>Устроенные на предприятия(по системе дуального обучения)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4.7926290463692033E-2"/>
          <c:y val="0.11879969311585926"/>
          <c:w val="0.81525831146106742"/>
          <c:h val="0.4233898015524489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2017-18 </a:t>
            </a:r>
            <a:r>
              <a:rPr lang="ru-RU" sz="1800" dirty="0" err="1"/>
              <a:t>уч.год</a:t>
            </a:r>
            <a:r>
              <a:rPr lang="ru-RU" sz="1800" dirty="0"/>
              <a:t>.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28129913325286E-2"/>
          <c:y val="0.56722047223511163"/>
          <c:w val="0.951971922467724"/>
          <c:h val="0.42240488510364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2014-15 уч.год.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522978223959338"/>
                  <c:y val="4.46506186726658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Трудоустройство</c:v>
                </c:pt>
                <c:pt idx="2">
                  <c:v>Устроенные на предприятия(по системе дуального обучения)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0.68</c:v>
                </c:pt>
                <c:pt idx="2">
                  <c:v>0.84000000000000064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Трудоустройство</c:v>
                </c:pt>
                <c:pt idx="2">
                  <c:v>Устроенные на предприятия(по системе дуального обучения)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Трудоустройство</c:v>
                </c:pt>
                <c:pt idx="2">
                  <c:v>Устроенные на предприятия(по системе дуального обучения)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5.7176535804822161E-2"/>
          <c:y val="0.11654206177527118"/>
          <c:w val="0.94282346419517793"/>
          <c:h val="0.450367987434947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7C5EE-E267-4180-A0A5-1F96BE63B06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260F-67A8-4EF6-8DC7-CF0DBB7A47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4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611188" y="1"/>
            <a:ext cx="85328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«Организация наставничества на предприятиях</a:t>
            </a:r>
            <a:r>
              <a:rPr lang="ru-RU" dirty="0" smtClean="0"/>
              <a:t>                                 </a:t>
            </a:r>
            <a:r>
              <a:rPr lang="ru-RU" b="1" cap="all" dirty="0" smtClean="0"/>
              <a:t>судостроительной отрасли Санкт-Петербурга при реализации дуальной модели обучения»</a:t>
            </a:r>
            <a:endParaRPr lang="ru-RU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77006"/>
            <a:ext cx="1974078" cy="34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6128"/>
            <a:ext cx="2157412" cy="25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35130"/>
            <a:ext cx="18653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E:\Материалы к семинару 31.03.2015\item_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8040" y="1718870"/>
            <a:ext cx="2160240" cy="170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 bwMode="auto">
          <a:xfrm rot="16200000">
            <a:off x="5612568" y="1710593"/>
            <a:ext cx="731961" cy="97759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1" hangingPunct="1"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788024" y="3395063"/>
            <a:ext cx="649157" cy="6287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1" hangingPunct="1"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10800000">
            <a:off x="2314070" y="2455617"/>
            <a:ext cx="886212" cy="68277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1" hangingPunct="1"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5400000">
            <a:off x="5642750" y="2545096"/>
            <a:ext cx="687471" cy="9617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1" hangingPunct="1"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 rot="10620955">
            <a:off x="3363792" y="3348787"/>
            <a:ext cx="686422" cy="629814"/>
          </a:xfrm>
          <a:prstGeom prst="downArrow">
            <a:avLst>
              <a:gd name="adj1" fmla="val 50000"/>
              <a:gd name="adj2" fmla="val 6099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1" hangingPunct="1"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2314070" y="1718639"/>
            <a:ext cx="982947" cy="71870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1" hangingPunct="1"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34902" y="5606548"/>
            <a:ext cx="480909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4238" algn="l"/>
                <a:tab pos="5759450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Авторы: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Пирязева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Елена Борисовна,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4238" algn="l"/>
                <a:tab pos="5759450" algn="r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Боталова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Яна Викторовна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4238" algn="l"/>
                <a:tab pos="5759450" algn="r"/>
              </a:tabLst>
            </a:pPr>
            <a:r>
              <a:rPr lang="ru-RU" sz="1600" b="1" i="1" dirty="0" smtClean="0">
                <a:cs typeface="Times New Roman" pitchFamily="18" charset="0"/>
              </a:rPr>
              <a:t>СПб ГБПОУ «Колледж судостроения и прикладных технологий»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52928" cy="33239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Концепция дуального обучения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8501122" cy="920252"/>
          </a:xfrm>
        </p:spPr>
        <p:txBody>
          <a:bodyPr/>
          <a:lstStyle/>
          <a:p>
            <a:pPr algn="ctr">
              <a:buNone/>
            </a:pPr>
            <a:r>
              <a:rPr lang="ru-RU" sz="2200" b="1" u="sng" dirty="0" smtClean="0">
                <a:latin typeface="+mn-lt"/>
                <a:cs typeface="Segoe UI Semilight" pitchFamily="34" charset="0"/>
              </a:rPr>
              <a:t>Цель </a:t>
            </a:r>
            <a:r>
              <a:rPr lang="ru-RU" sz="2000" dirty="0" smtClean="0">
                <a:latin typeface="+mn-lt"/>
                <a:cs typeface="Segoe UI Semilight" pitchFamily="34" charset="0"/>
              </a:rPr>
              <a:t>- подготовка квалифицированных специалистов, </a:t>
            </a:r>
            <a:r>
              <a:rPr lang="ru-RU" sz="2000" dirty="0" smtClean="0">
                <a:latin typeface="+mn-lt"/>
              </a:rPr>
              <a:t>максимально </a:t>
            </a:r>
            <a:r>
              <a:rPr lang="ru-RU" sz="2000" dirty="0">
                <a:latin typeface="+mn-lt"/>
              </a:rPr>
              <a:t>ориентированных на запросы производства</a:t>
            </a:r>
          </a:p>
          <a:p>
            <a:pPr algn="ctr">
              <a:buNone/>
            </a:pPr>
            <a:endParaRPr lang="ru-RU" sz="2000" dirty="0" smtClean="0">
              <a:latin typeface="+mn-lt"/>
              <a:cs typeface="Segoe UI Semiligh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2420888"/>
            <a:ext cx="9144000" cy="3194721"/>
          </a:xfrm>
        </p:spPr>
        <p:txBody>
          <a:bodyPr/>
          <a:lstStyle/>
          <a:p>
            <a:pPr algn="ctr">
              <a:buNone/>
            </a:pPr>
            <a:r>
              <a:rPr lang="ru-RU" sz="2200" b="1" u="sng" dirty="0" smtClean="0">
                <a:latin typeface="+mn-lt"/>
              </a:rPr>
              <a:t>Задачи </a:t>
            </a:r>
            <a:r>
              <a:rPr lang="ru-RU" sz="2200" b="1" i="1" u="sng" dirty="0" smtClean="0">
                <a:latin typeface="+mn-lt"/>
              </a:rPr>
              <a:t>: </a:t>
            </a:r>
          </a:p>
          <a:p>
            <a:pPr algn="just">
              <a:buNone/>
            </a:pPr>
            <a:r>
              <a:rPr lang="ru-RU" sz="2000" dirty="0" smtClean="0"/>
              <a:t> -</a:t>
            </a:r>
            <a:r>
              <a:rPr lang="ru-RU" sz="2000" dirty="0" smtClean="0">
                <a:latin typeface="+mn-lt"/>
              </a:rPr>
              <a:t>организации </a:t>
            </a:r>
            <a:r>
              <a:rPr lang="ru-RU" sz="2000" dirty="0">
                <a:latin typeface="+mn-lt"/>
              </a:rPr>
              <a:t>тесного взаимодействия Колледжа </a:t>
            </a:r>
            <a:r>
              <a:rPr lang="ru-RU" sz="2000" dirty="0" smtClean="0">
                <a:latin typeface="+mn-lt"/>
              </a:rPr>
              <a:t>и судостроительных предприятий;</a:t>
            </a:r>
            <a:endParaRPr lang="ru-RU" sz="2200" b="1" u="sng" dirty="0" smtClean="0">
              <a:latin typeface="+mn-lt"/>
            </a:endParaRPr>
          </a:p>
          <a:p>
            <a:pPr algn="just">
              <a:buNone/>
            </a:pPr>
            <a:r>
              <a:rPr lang="ru-RU" sz="2000" b="1" dirty="0" smtClean="0">
                <a:latin typeface="+mn-lt"/>
              </a:rPr>
              <a:t>- </a:t>
            </a:r>
            <a:r>
              <a:rPr lang="ru-RU" sz="2000" dirty="0" smtClean="0">
                <a:latin typeface="+mn-lt"/>
              </a:rPr>
              <a:t>формирование эффективной системы наставничества на предприятии при участии колледжа;</a:t>
            </a:r>
          </a:p>
          <a:p>
            <a:pPr algn="just">
              <a:buNone/>
            </a:pPr>
            <a:r>
              <a:rPr lang="ru-RU" sz="2000" dirty="0" smtClean="0">
                <a:latin typeface="+mn-lt"/>
              </a:rPr>
              <a:t>- организация практико-ориентированного обучения на базе Колледжа; </a:t>
            </a:r>
          </a:p>
          <a:p>
            <a:pPr algn="just">
              <a:buNone/>
            </a:pPr>
            <a:r>
              <a:rPr lang="ru-RU" sz="2000" dirty="0" smtClean="0">
                <a:latin typeface="+mn-lt"/>
              </a:rPr>
              <a:t>- повышение качества подготовки квалифицированных специалистов;</a:t>
            </a:r>
          </a:p>
          <a:p>
            <a:pPr algn="just">
              <a:buNone/>
            </a:pPr>
            <a:r>
              <a:rPr lang="ru-RU" sz="2000" dirty="0" smtClean="0">
                <a:latin typeface="+mn-lt"/>
              </a:rPr>
              <a:t>- профессиональная адаптация молодых специалистов (выпускников колледжа);</a:t>
            </a:r>
          </a:p>
          <a:p>
            <a:pPr algn="just">
              <a:buNone/>
            </a:pPr>
            <a:r>
              <a:rPr lang="ru-RU" sz="2000" dirty="0" smtClean="0">
                <a:latin typeface="+mn-lt"/>
              </a:rPr>
              <a:t>-смена видов деятельности в условиях монотонного производства и др.</a:t>
            </a:r>
          </a:p>
          <a:p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0"/>
            <a:ext cx="133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2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Порядок взаимодействия колледжа с предприятиями судостроительной отрасли в условиях реализации дуальной модели обучения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980728"/>
            <a:ext cx="52205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Мониторинг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потребностей в </a:t>
            </a:r>
            <a:r>
              <a:rPr lang="ru-RU" sz="1400" b="1" dirty="0" smtClean="0">
                <a:solidFill>
                  <a:schemeClr val="tx1"/>
                </a:solidFill>
              </a:rPr>
              <a:t>кадрах. Разработка инструментария взаимодействия колледжа и предприятий  </a:t>
            </a:r>
            <a:endParaRPr lang="ru-RU" sz="1400" b="1" kern="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1916832"/>
            <a:ext cx="432048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Выявление </a:t>
            </a:r>
            <a:r>
              <a:rPr lang="ru-RU" sz="1400" b="1" dirty="0"/>
              <a:t>наиболее востребованных профессий, по которым возможно применение дуальной модели </a:t>
            </a: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20072" y="1916832"/>
            <a:ext cx="35283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Обновление </a:t>
            </a:r>
            <a:r>
              <a:rPr lang="ru-RU" sz="1400" b="1" dirty="0"/>
              <a:t>образовательных программ </a:t>
            </a: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2924944"/>
            <a:ext cx="194421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/>
              <a:t>Нормативно-правовое оформление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483768" y="2996952"/>
            <a:ext cx="180020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Разработка </a:t>
            </a:r>
            <a:r>
              <a:rPr lang="ru-RU" sz="1400" b="1" dirty="0"/>
              <a:t>учебного плана, согласование с работодателем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876256" y="2996952"/>
            <a:ext cx="2123728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Разработка </a:t>
            </a:r>
            <a:r>
              <a:rPr lang="ru-RU" sz="1400" b="1" dirty="0"/>
              <a:t>программ учебной и производственной практики, согласование с </a:t>
            </a:r>
          </a:p>
          <a:p>
            <a:pPr algn="ctr"/>
            <a:r>
              <a:rPr lang="ru-RU" sz="1400" b="1" dirty="0"/>
              <a:t>работодателем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644008" y="2996952"/>
            <a:ext cx="1944216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Разработка </a:t>
            </a:r>
            <a:r>
              <a:rPr lang="ru-RU" sz="1400" b="1" dirty="0"/>
              <a:t>программ по дисциплинам и МДК, с учетом </a:t>
            </a:r>
            <a:r>
              <a:rPr lang="ru-RU" sz="1400" b="1" dirty="0" err="1"/>
              <a:t>профстандартов</a:t>
            </a:r>
            <a:r>
              <a:rPr lang="ru-RU" sz="1400" b="1" dirty="0"/>
              <a:t> и требований работодателей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79512" y="4005064"/>
            <a:ext cx="2160240" cy="1656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Корректировка </a:t>
            </a:r>
            <a:r>
              <a:rPr lang="ru-RU" sz="1400" b="1" dirty="0"/>
              <a:t>нормативно-правовой базы с учетом реальных потребностей ОУ и </a:t>
            </a:r>
          </a:p>
          <a:p>
            <a:pPr algn="ctr"/>
            <a:r>
              <a:rPr lang="ru-RU" sz="1400" b="1" dirty="0"/>
              <a:t>предприятий, изменяющегося </a:t>
            </a:r>
          </a:p>
          <a:p>
            <a:pPr algn="ctr"/>
            <a:r>
              <a:rPr lang="ru-RU" sz="1400" b="1" dirty="0"/>
              <a:t>законодательства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699792" y="4293096"/>
            <a:ext cx="180020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/>
              <a:t>Организация </a:t>
            </a:r>
            <a:r>
              <a:rPr lang="ru-RU" sz="1400" b="1" dirty="0"/>
              <a:t>учебного процесса в ОУ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876256" y="4437112"/>
            <a:ext cx="2088232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Организация </a:t>
            </a:r>
            <a:r>
              <a:rPr lang="ru-RU" sz="1400" b="1" dirty="0"/>
              <a:t>производственной практики обучающихся на </a:t>
            </a:r>
            <a:r>
              <a:rPr lang="ru-RU" sz="1400" b="1" dirty="0" smtClean="0"/>
              <a:t>рабочих </a:t>
            </a:r>
            <a:r>
              <a:rPr lang="ru-RU" sz="1400" b="1" dirty="0"/>
              <a:t>местах предприятия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716016" y="5301208"/>
            <a:ext cx="2016224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  </a:t>
            </a:r>
            <a:r>
              <a:rPr lang="ru-RU" sz="1400" b="1" dirty="0"/>
              <a:t>Оценка результатов </a:t>
            </a:r>
          </a:p>
          <a:p>
            <a:pPr algn="ctr"/>
            <a:r>
              <a:rPr lang="ru-RU" sz="1400" b="1" dirty="0"/>
              <a:t>обучения 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16016" y="6165304"/>
            <a:ext cx="201622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/>
              <a:t>Трудоустройство </a:t>
            </a:r>
            <a:r>
              <a:rPr lang="ru-RU" sz="1400" b="1" dirty="0" smtClean="0"/>
              <a:t>выпускников</a:t>
            </a:r>
            <a:endParaRPr lang="ru-RU" sz="14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475656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7" idx="1"/>
          </p:cNvCxnSpPr>
          <p:nvPr/>
        </p:nvCxnSpPr>
        <p:spPr>
          <a:xfrm>
            <a:off x="4572000" y="22768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475656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403648" y="35010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7" idx="2"/>
            <a:endCxn id="9" idx="0"/>
          </p:cNvCxnSpPr>
          <p:nvPr/>
        </p:nvCxnSpPr>
        <p:spPr>
          <a:xfrm flipH="1">
            <a:off x="3383868" y="2636912"/>
            <a:ext cx="360040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2"/>
            <a:endCxn id="11" idx="0"/>
          </p:cNvCxnSpPr>
          <p:nvPr/>
        </p:nvCxnSpPr>
        <p:spPr>
          <a:xfrm flipH="1">
            <a:off x="5616116" y="2636912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7" idx="2"/>
            <a:endCxn id="10" idx="0"/>
          </p:cNvCxnSpPr>
          <p:nvPr/>
        </p:nvCxnSpPr>
        <p:spPr>
          <a:xfrm>
            <a:off x="6984268" y="2636912"/>
            <a:ext cx="95385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283968" y="350100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588224" y="350100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13" idx="3"/>
          </p:cNvCxnSpPr>
          <p:nvPr/>
        </p:nvCxnSpPr>
        <p:spPr>
          <a:xfrm>
            <a:off x="4499992" y="4725144"/>
            <a:ext cx="23762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13" idx="2"/>
            <a:endCxn id="15" idx="1"/>
          </p:cNvCxnSpPr>
          <p:nvPr/>
        </p:nvCxnSpPr>
        <p:spPr>
          <a:xfrm>
            <a:off x="3599892" y="5157192"/>
            <a:ext cx="1116124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4" idx="2"/>
            <a:endCxn id="15" idx="3"/>
          </p:cNvCxnSpPr>
          <p:nvPr/>
        </p:nvCxnSpPr>
        <p:spPr>
          <a:xfrm flipH="1">
            <a:off x="6732240" y="5445224"/>
            <a:ext cx="1188132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5796136" y="5949280"/>
            <a:ext cx="7354" cy="18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11" idx="2"/>
            <a:endCxn id="13" idx="3"/>
          </p:cNvCxnSpPr>
          <p:nvPr/>
        </p:nvCxnSpPr>
        <p:spPr>
          <a:xfrm flipH="1">
            <a:off x="4499992" y="4365104"/>
            <a:ext cx="111612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3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при реализации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обучения (ППКРС)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835150" y="2133600"/>
            <a:ext cx="5689600" cy="31670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500034" y="1214422"/>
            <a:ext cx="3609971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Теоретическое 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обучение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аудиторные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занятия в ОУ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2188" y="4749800"/>
            <a:ext cx="4103687" cy="1800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TextBox 13"/>
          <p:cNvSpPr txBox="1">
            <a:spLocks noChangeArrowheads="1"/>
          </p:cNvSpPr>
          <p:nvPr/>
        </p:nvSpPr>
        <p:spPr bwMode="auto">
          <a:xfrm>
            <a:off x="1114425" y="3101975"/>
            <a:ext cx="3289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400" b="1" dirty="0" smtClean="0">
                <a:solidFill>
                  <a:srgbClr val="C1033E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endParaRPr lang="ru-RU" sz="4400" b="1" dirty="0">
              <a:solidFill>
                <a:srgbClr val="C103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5880100" y="3959225"/>
            <a:ext cx="3289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400" b="1" dirty="0" smtClean="0">
                <a:solidFill>
                  <a:srgbClr val="C1033E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4400" b="1" dirty="0">
                <a:solidFill>
                  <a:srgbClr val="C1033E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9946" name="TextBox 9"/>
          <p:cNvSpPr txBox="1">
            <a:spLocks noChangeArrowheads="1"/>
          </p:cNvSpPr>
          <p:nvPr/>
        </p:nvSpPr>
        <p:spPr bwMode="auto">
          <a:xfrm rot="-1773728">
            <a:off x="1249363" y="2990850"/>
            <a:ext cx="66500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dirty="0">
                <a:latin typeface="Segoe"/>
              </a:rPr>
              <a:t>максимально возможный учет потребностей и требований к </a:t>
            </a:r>
          </a:p>
          <a:p>
            <a:pPr algn="ctr" eaLnBrk="1" hangingPunct="1"/>
            <a:r>
              <a:rPr lang="ru-RU" dirty="0"/>
              <a:t>квалификации</a:t>
            </a:r>
            <a:r>
              <a:rPr lang="ru-RU" dirty="0">
                <a:latin typeface="Segoe"/>
              </a:rPr>
              <a:t> и компетентности работника со стороны</a:t>
            </a:r>
          </a:p>
          <a:p>
            <a:pPr algn="ctr" eaLnBrk="1" hangingPunct="1"/>
            <a:endParaRPr lang="ru-RU" dirty="0">
              <a:latin typeface="Segoe"/>
            </a:endParaRPr>
          </a:p>
          <a:p>
            <a:pPr algn="ctr" eaLnBrk="1" hangingPunct="1"/>
            <a:r>
              <a:rPr lang="ru-RU" dirty="0">
                <a:latin typeface="Segoe"/>
              </a:rPr>
              <a:t> работодателя, но без ущерба для общетехнической и общетеоретической подготовки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2361" y="0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4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68344" y="-14288"/>
            <a:ext cx="1475655" cy="418952"/>
          </a:xfrm>
          <a:prstGeom prst="rect">
            <a:avLst/>
          </a:prstGeom>
        </p:spPr>
        <p:txBody>
          <a:bodyPr/>
          <a:lstStyle/>
          <a:p>
            <a:r>
              <a:rPr lang="ru-RU" altLang="ru-RU" b="1" dirty="0" smtClean="0"/>
              <a:t>СЛАЙД 5 </a:t>
            </a:r>
            <a:endParaRPr lang="en-US" altLang="ru-RU" b="1" dirty="0"/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82723" y="2321496"/>
            <a:ext cx="3529655" cy="453650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5371990" y="2259363"/>
            <a:ext cx="3429000" cy="38149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386055" y="2366253"/>
            <a:ext cx="3400871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Программы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(ППКРС)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-Организует практику на штатных рабочих местах;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-Назначает наставника;</a:t>
            </a:r>
          </a:p>
          <a:p>
            <a:pPr algn="ctr" eaLnBrk="0" hangingPunct="0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-Участвует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 образовательных  программ </a:t>
            </a:r>
            <a:r>
              <a:rPr lang="ru-RU" alt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СПО(ППКРС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совместно с представителями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колледжа;</a:t>
            </a:r>
          </a:p>
          <a:p>
            <a:pPr algn="ctr" eaLnBrk="0" hangingPunct="0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-Участвует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квалификационного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b="1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sz="1600" b="1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3558049" y="248439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4482768" y="243200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1115616" y="1"/>
            <a:ext cx="6552728" cy="2204863"/>
            <a:chOff x="1997" y="1314"/>
            <a:chExt cx="1889" cy="1009"/>
          </a:xfrm>
        </p:grpSpPr>
        <p:grpSp>
          <p:nvGrpSpPr>
            <p:cNvPr id="6861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187063" y="65558"/>
            <a:ext cx="619210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предприятия при реализации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дуального обучения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ППКРС-программы подготовки квалифицированных рабочих и служащих);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(ОППО) –взрослое население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000" dirty="0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82723" y="2484390"/>
            <a:ext cx="3635896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Программы (ОППО) –взрослое население</a:t>
            </a:r>
          </a:p>
          <a:p>
            <a:pPr eaLnBrk="0" hangingPunct="0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-Набирает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сотрудников, не имеющих необходимой предприятию профессии, с которыми заключается ученический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договор;</a:t>
            </a:r>
          </a:p>
          <a:p>
            <a:pPr eaLnBrk="0" hangingPunct="0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практику на рабочих местах, назначает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наставника;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проведении квалификационного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экзамена;</a:t>
            </a:r>
          </a:p>
          <a:p>
            <a:pPr eaLnBrk="0" hangingPunct="0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-Участвует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индивидуальному маршруту;</a:t>
            </a:r>
          </a:p>
          <a:p>
            <a:pPr eaLnBrk="0" hangingPunct="0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-Отбирает «заинтересованных» взрослых и направляет в колледж на теоретическое обучение.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Tx/>
              <a:buChar char="-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sz="2000" b="1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en-US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68344" y="-14288"/>
            <a:ext cx="1475655" cy="418952"/>
          </a:xfrm>
          <a:prstGeom prst="rect">
            <a:avLst/>
          </a:prstGeom>
        </p:spPr>
        <p:txBody>
          <a:bodyPr/>
          <a:lstStyle/>
          <a:p>
            <a:r>
              <a:rPr lang="ru-RU" altLang="ru-RU" b="1" smtClean="0"/>
              <a:t>СЛАЙД 6 </a:t>
            </a:r>
            <a:endParaRPr lang="en-US" altLang="ru-RU" b="1" dirty="0"/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104423" y="2348881"/>
            <a:ext cx="4771833" cy="432048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411760" y="2348881"/>
            <a:ext cx="427510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 и проводит теоретическое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и проводит квалификационный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экзамен;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 повышение квалификации сотрудников   колледжа 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предприятий;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программы профессионального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 </a:t>
            </a:r>
            <a:r>
              <a:rPr lang="ru-RU" dirty="0"/>
              <a:t>образовательные программы среднего профессионального образования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smtClean="0"/>
              <a:t>ППКРС)</a:t>
            </a:r>
            <a:endParaRPr lang="ru-RU" alt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b="1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endParaRPr lang="ru-RU" altLang="ru-RU" sz="1600" b="1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 rot="15089372">
            <a:off x="2620095" y="138602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rot="5879509" flipH="1">
            <a:off x="5350257" y="1425854"/>
            <a:ext cx="856487" cy="119388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1404788" y="1"/>
            <a:ext cx="6263556" cy="1844823"/>
            <a:chOff x="1997" y="1314"/>
            <a:chExt cx="1889" cy="1009"/>
          </a:xfrm>
        </p:grpSpPr>
        <p:grpSp>
          <p:nvGrpSpPr>
            <p:cNvPr id="6861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404788" y="439167"/>
            <a:ext cx="61921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Функции колледжа при реализации дуального обучения</a:t>
            </a:r>
            <a:endParaRPr lang="en-US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62548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Функции наставников при реализации дуального обучения  в тесном сотрудничестве с Колледжем</a:t>
            </a:r>
            <a:endParaRPr lang="ru-RU" sz="2000" b="1" dirty="0"/>
          </a:p>
        </p:txBody>
      </p:sp>
      <p:pic>
        <p:nvPicPr>
          <p:cNvPr id="3" name="Picture 2" descr="C:\Documents and Settings\User\Рабочий стол\gubved_190420121349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488" y="2214554"/>
            <a:ext cx="3599397" cy="244759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714356"/>
            <a:ext cx="8858280" cy="6143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550468">
            <a:off x="3543025" y="1154708"/>
            <a:ext cx="2951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регулирование, контроль и приемка выполненных работ </a:t>
            </a:r>
            <a:endParaRPr lang="ru-RU" alt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770049">
            <a:off x="6238764" y="1757967"/>
            <a:ext cx="2341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Участие в проведении квалификационных экзаменов, защиты ВКР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rot="20534159">
            <a:off x="6499248" y="3336839"/>
            <a:ext cx="2241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Обеспечение тех. литературой, инструментами и т.д.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4929198"/>
            <a:ext cx="2241066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Развитие самостоятельности, </a:t>
            </a:r>
            <a:r>
              <a:rPr lang="ru-RU" b="1" dirty="0" err="1" smtClean="0"/>
              <a:t>тех.грамотности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 rot="2133674">
            <a:off x="3671238" y="4865372"/>
            <a:ext cx="2198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Подбор рабочих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ест, смена видов деятельности. Контроль </a:t>
            </a:r>
            <a:r>
              <a:rPr lang="ru-RU" b="1" dirty="0" err="1" smtClean="0"/>
              <a:t>тех.процессов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 rot="21409006">
            <a:off x="1238171" y="4781834"/>
            <a:ext cx="243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Участие в разработке КОС, распределение заданий КОС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 rot="19076041">
            <a:off x="507283" y="2920868"/>
            <a:ext cx="2676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Планирование производственных </a:t>
            </a:r>
          </a:p>
          <a:p>
            <a:pPr algn="ctr"/>
            <a:r>
              <a:rPr lang="ru-RU" b="1" dirty="0" smtClean="0"/>
              <a:t>заданий и их оперативное</a:t>
            </a:r>
          </a:p>
          <a:p>
            <a:pPr algn="ctr"/>
            <a:r>
              <a:rPr lang="ru-RU" b="1" dirty="0" smtClean="0"/>
              <a:t>распределение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500174"/>
            <a:ext cx="2534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профессиональной адаптации практикантов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91093" y="0"/>
            <a:ext cx="125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СЛАЙД 7 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Анализ результатов реализации дуального обучения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8297912"/>
              </p:ext>
            </p:extLst>
          </p:nvPr>
        </p:nvGraphicFramePr>
        <p:xfrm>
          <a:off x="0" y="620688"/>
          <a:ext cx="4572000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3075031"/>
              </p:ext>
            </p:extLst>
          </p:nvPr>
        </p:nvGraphicFramePr>
        <p:xfrm>
          <a:off x="4590864" y="548680"/>
          <a:ext cx="44954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9" descr="C:\2015-2016 учебный год\ФОТО все\Фото Экспофорум\DSC_0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15440"/>
            <a:ext cx="2286016" cy="2766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91093" y="0"/>
            <a:ext cx="119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СЛАЙД 8</a:t>
            </a:r>
            <a:endParaRPr lang="ru-RU" b="1" dirty="0"/>
          </a:p>
        </p:txBody>
      </p:sp>
      <p:pic>
        <p:nvPicPr>
          <p:cNvPr id="9" name="Picture 6" descr="C:\Documents and Settings\Admin\Рабочий стол\2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4"/>
            <a:ext cx="2447925" cy="1768475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5" descr="C:\Documents and Settings\Admin\Рабочий стол\19d5f528-30d8-4294-ae76-22c8a480d33b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576513" cy="171450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730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73ED2FE7-2773-4036-806B-BCA7B1E2AD0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C:\Users\User1\Desktop\НАСТАВ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9506" cy="6819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07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5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6_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7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1665</TotalTime>
  <Words>509</Words>
  <Application>Microsoft Office PowerPoint</Application>
  <PresentationFormat>Экран (4:3)</PresentationFormat>
  <Paragraphs>107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Тема1</vt:lpstr>
      <vt:lpstr>Ценность лицензионного ПО Microsoft-ш1</vt:lpstr>
      <vt:lpstr>White with Courier font for code slides</vt:lpstr>
      <vt:lpstr>1_White with Courier font for code slides</vt:lpstr>
      <vt:lpstr>1_Ценность лицензионного ПО Microsoft-ш1</vt:lpstr>
      <vt:lpstr>2_White with Courier font for code slides</vt:lpstr>
      <vt:lpstr>3_White with Courier font for code slides</vt:lpstr>
      <vt:lpstr>2_Ценность лицензионного ПО Microsoft-ш1</vt:lpstr>
      <vt:lpstr>4_White with Courier font for code slides</vt:lpstr>
      <vt:lpstr>5_White with Courier font for code slides</vt:lpstr>
      <vt:lpstr>3_Ценность лицензионного ПО Microsoft-ш1</vt:lpstr>
      <vt:lpstr>6_White with Courier font for code slides</vt:lpstr>
      <vt:lpstr>7_White with Courier font for code slides</vt:lpstr>
      <vt:lpstr>Презентация PowerPoint</vt:lpstr>
      <vt:lpstr>Концепция дуального обучения</vt:lpstr>
      <vt:lpstr>Презентация PowerPoint</vt:lpstr>
      <vt:lpstr>Организация учебного процесса при реализации  дуального обучения (ППКРС)</vt:lpstr>
      <vt:lpstr>Презентация PowerPoint</vt:lpstr>
      <vt:lpstr>Презентация PowerPoint</vt:lpstr>
      <vt:lpstr>Презентация PowerPoint</vt:lpstr>
      <vt:lpstr>Анализ результатов реализации дуального обучения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ОБРАЗОВАНИЮ</dc:title>
  <dc:creator>Пользователь</dc:creator>
  <cp:lastModifiedBy>елена</cp:lastModifiedBy>
  <cp:revision>115</cp:revision>
  <dcterms:created xsi:type="dcterms:W3CDTF">2017-08-28T16:54:25Z</dcterms:created>
  <dcterms:modified xsi:type="dcterms:W3CDTF">2018-12-04T18:15:30Z</dcterms:modified>
</cp:coreProperties>
</file>