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1" r:id="rId2"/>
    <p:sldMasterId id="2147483734" r:id="rId3"/>
  </p:sldMasterIdLst>
  <p:notesMasterIdLst>
    <p:notesMasterId r:id="rId30"/>
  </p:notesMasterIdLst>
  <p:sldIdLst>
    <p:sldId id="256" r:id="rId4"/>
    <p:sldId id="277" r:id="rId5"/>
    <p:sldId id="288" r:id="rId6"/>
    <p:sldId id="299" r:id="rId7"/>
    <p:sldId id="300" r:id="rId8"/>
    <p:sldId id="301" r:id="rId9"/>
    <p:sldId id="279" r:id="rId10"/>
    <p:sldId id="280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281" r:id="rId26"/>
    <p:sldId id="284" r:id="rId27"/>
    <p:sldId id="293" r:id="rId28"/>
    <p:sldId id="274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5285" autoAdjust="0"/>
  </p:normalViewPr>
  <p:slideViewPr>
    <p:cSldViewPr>
      <p:cViewPr>
        <p:scale>
          <a:sx n="60" d="100"/>
          <a:sy n="60" d="100"/>
        </p:scale>
        <p:origin x="-164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FC6CC5-5958-4612-A23D-D03EAE48A01A}" type="doc">
      <dgm:prSet loTypeId="urn:microsoft.com/office/officeart/2005/8/layout/lProcess1#1" loCatId="process" qsTypeId="urn:microsoft.com/office/officeart/2005/8/quickstyle/simple5#1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ACE969A0-0217-46D9-9577-F1023180B28F}">
      <dgm:prSet phldrT="[Текст]"/>
      <dgm:spPr/>
      <dgm:t>
        <a:bodyPr/>
        <a:lstStyle/>
        <a:p>
          <a:r>
            <a:rPr lang="ru-RU" b="1" dirty="0"/>
            <a:t>Разработка/актуализация </a:t>
          </a:r>
        </a:p>
        <a:p>
          <a:r>
            <a:rPr lang="ru-RU" b="1" dirty="0"/>
            <a:t>ФГОС СПО</a:t>
          </a:r>
        </a:p>
      </dgm:t>
    </dgm:pt>
    <dgm:pt modelId="{FB5FDCAB-40C5-4E2C-AAC5-32E9008261A1}" type="parTrans" cxnId="{FB59342D-5C8B-4E1A-9162-D2DD70601054}">
      <dgm:prSet/>
      <dgm:spPr/>
      <dgm:t>
        <a:bodyPr/>
        <a:lstStyle/>
        <a:p>
          <a:endParaRPr lang="ru-RU"/>
        </a:p>
      </dgm:t>
    </dgm:pt>
    <dgm:pt modelId="{61C0C35E-3AF2-499B-BD39-7AFD7E447C2E}" type="sibTrans" cxnId="{FB59342D-5C8B-4E1A-9162-D2DD70601054}">
      <dgm:prSet/>
      <dgm:spPr/>
      <dgm:t>
        <a:bodyPr/>
        <a:lstStyle/>
        <a:p>
          <a:endParaRPr lang="ru-RU"/>
        </a:p>
      </dgm:t>
    </dgm:pt>
    <dgm:pt modelId="{A76AD40F-04E0-44CA-B902-FC53AC021DC2}">
      <dgm:prSet phldrT="[Текст]" custT="1"/>
      <dgm:spPr/>
      <dgm:t>
        <a:bodyPr/>
        <a:lstStyle/>
        <a:p>
          <a:r>
            <a:rPr lang="ru-RU" sz="1600" b="1" dirty="0"/>
            <a:t>Анализ соответствия требований ФГОС СПО </a:t>
          </a:r>
          <a:r>
            <a:rPr lang="ru-RU" sz="1600" b="1" dirty="0" smtClean="0"/>
            <a:t>(к результатам освоения образовательной программы), положениям </a:t>
          </a:r>
          <a:r>
            <a:rPr lang="ru-RU" sz="1600" b="1" dirty="0"/>
            <a:t>ПС</a:t>
          </a:r>
        </a:p>
      </dgm:t>
    </dgm:pt>
    <dgm:pt modelId="{02B7004A-9CF8-4BB8-8E4B-417DC4FEADAF}" type="parTrans" cxnId="{731891A0-18E0-47FE-9E72-C80FDE5F7D8F}">
      <dgm:prSet/>
      <dgm:spPr/>
      <dgm:t>
        <a:bodyPr/>
        <a:lstStyle/>
        <a:p>
          <a:endParaRPr lang="ru-RU"/>
        </a:p>
      </dgm:t>
    </dgm:pt>
    <dgm:pt modelId="{56E626B5-8E59-4BCB-B309-949413348BEB}" type="sibTrans" cxnId="{731891A0-18E0-47FE-9E72-C80FDE5F7D8F}">
      <dgm:prSet/>
      <dgm:spPr/>
      <dgm:t>
        <a:bodyPr/>
        <a:lstStyle/>
        <a:p>
          <a:endParaRPr lang="ru-RU"/>
        </a:p>
      </dgm:t>
    </dgm:pt>
    <dgm:pt modelId="{F0C7F332-B883-4558-9248-9714154E494B}">
      <dgm:prSet custT="1"/>
      <dgm:spPr/>
      <dgm:t>
        <a:bodyPr/>
        <a:lstStyle/>
        <a:p>
          <a:r>
            <a:rPr lang="ru-RU" sz="1800" b="1" dirty="0"/>
            <a:t>Выбор ФГОС СПО, сопряжённых с профессиональным стандартом</a:t>
          </a:r>
          <a:endParaRPr lang="ru-RU" sz="1800" dirty="0"/>
        </a:p>
      </dgm:t>
    </dgm:pt>
    <dgm:pt modelId="{D068AB8B-8341-4C05-AF53-AFE17AB57C55}" type="parTrans" cxnId="{119A5560-C454-4DEA-9289-A30FE4C59955}">
      <dgm:prSet/>
      <dgm:spPr/>
      <dgm:t>
        <a:bodyPr/>
        <a:lstStyle/>
        <a:p>
          <a:endParaRPr lang="ru-RU"/>
        </a:p>
      </dgm:t>
    </dgm:pt>
    <dgm:pt modelId="{4C3D7691-F72A-4F90-ADBD-D0E2F0F16686}" type="sibTrans" cxnId="{119A5560-C454-4DEA-9289-A30FE4C59955}">
      <dgm:prSet/>
      <dgm:spPr/>
      <dgm:t>
        <a:bodyPr/>
        <a:lstStyle/>
        <a:p>
          <a:endParaRPr lang="ru-RU"/>
        </a:p>
      </dgm:t>
    </dgm:pt>
    <dgm:pt modelId="{2C75FD71-1573-4C40-B701-C70FB8FE6A2C}">
      <dgm:prSet custT="1"/>
      <dgm:spPr/>
      <dgm:t>
        <a:bodyPr/>
        <a:lstStyle/>
        <a:p>
          <a:r>
            <a:rPr lang="ru-RU" sz="1800" b="1" dirty="0"/>
            <a:t>Внесение изменений во ФГОС СПО в целях обеспечения учета положений ПС</a:t>
          </a:r>
        </a:p>
      </dgm:t>
    </dgm:pt>
    <dgm:pt modelId="{8C19BF1D-776A-4C3C-AFC0-B42E4575EF13}" type="parTrans" cxnId="{436FEA48-491A-4748-88DD-F79476FE5DF5}">
      <dgm:prSet/>
      <dgm:spPr/>
      <dgm:t>
        <a:bodyPr/>
        <a:lstStyle/>
        <a:p>
          <a:endParaRPr lang="ru-RU"/>
        </a:p>
      </dgm:t>
    </dgm:pt>
    <dgm:pt modelId="{7A74790A-EE2D-4A0E-AF5C-FB2CA22877C4}" type="sibTrans" cxnId="{436FEA48-491A-4748-88DD-F79476FE5DF5}">
      <dgm:prSet/>
      <dgm:spPr/>
      <dgm:t>
        <a:bodyPr/>
        <a:lstStyle/>
        <a:p>
          <a:endParaRPr lang="ru-RU"/>
        </a:p>
      </dgm:t>
    </dgm:pt>
    <dgm:pt modelId="{88AFC1C8-FDF5-4B74-A905-28A308AD3192}">
      <dgm:prSet custT="1"/>
      <dgm:spPr/>
      <dgm:t>
        <a:bodyPr/>
        <a:lstStyle/>
        <a:p>
          <a:r>
            <a:rPr lang="ru-RU" sz="1800" b="1" dirty="0"/>
            <a:t>Профессионально-общественное обсуждение и экспертиза проекта ФГОС СПО</a:t>
          </a:r>
        </a:p>
      </dgm:t>
    </dgm:pt>
    <dgm:pt modelId="{9A142AE4-227E-4588-940F-ECAB587FA4EE}" type="parTrans" cxnId="{D86CA9B6-0A47-487F-BF08-93F00599EDC8}">
      <dgm:prSet/>
      <dgm:spPr/>
      <dgm:t>
        <a:bodyPr/>
        <a:lstStyle/>
        <a:p>
          <a:endParaRPr lang="ru-RU"/>
        </a:p>
      </dgm:t>
    </dgm:pt>
    <dgm:pt modelId="{29A90EC5-BE8B-4494-930F-62A7AFA74204}" type="sibTrans" cxnId="{D86CA9B6-0A47-487F-BF08-93F00599EDC8}">
      <dgm:prSet/>
      <dgm:spPr/>
      <dgm:t>
        <a:bodyPr/>
        <a:lstStyle/>
        <a:p>
          <a:endParaRPr lang="ru-RU"/>
        </a:p>
      </dgm:t>
    </dgm:pt>
    <dgm:pt modelId="{A7431DCE-FBB5-4B72-BC8F-F85A15B647B3}" type="pres">
      <dgm:prSet presAssocID="{29FC6CC5-5958-4612-A23D-D03EAE48A0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CBAB23-EDB4-42B9-A71E-89AE63E3673E}" type="pres">
      <dgm:prSet presAssocID="{ACE969A0-0217-46D9-9577-F1023180B28F}" presName="vertFlow" presStyleCnt="0"/>
      <dgm:spPr/>
    </dgm:pt>
    <dgm:pt modelId="{35FD4842-203A-40C6-A9CF-1CDA2CD561EC}" type="pres">
      <dgm:prSet presAssocID="{ACE969A0-0217-46D9-9577-F1023180B28F}" presName="header" presStyleLbl="node1" presStyleIdx="0" presStyleCnt="1" custScaleX="112013" custLinFactNeighborX="-2450" custLinFactNeighborY="-1237"/>
      <dgm:spPr/>
      <dgm:t>
        <a:bodyPr/>
        <a:lstStyle/>
        <a:p>
          <a:endParaRPr lang="ru-RU"/>
        </a:p>
      </dgm:t>
    </dgm:pt>
    <dgm:pt modelId="{FC5CDD7E-536C-4894-BE46-9893986E8076}" type="pres">
      <dgm:prSet presAssocID="{D068AB8B-8341-4C05-AF53-AFE17AB57C55}" presName="parTrans" presStyleLbl="sibTrans2D1" presStyleIdx="0" presStyleCnt="4"/>
      <dgm:spPr/>
      <dgm:t>
        <a:bodyPr/>
        <a:lstStyle/>
        <a:p>
          <a:endParaRPr lang="ru-RU"/>
        </a:p>
      </dgm:t>
    </dgm:pt>
    <dgm:pt modelId="{693280F6-B202-4192-8003-39E9FDFB7670}" type="pres">
      <dgm:prSet presAssocID="{F0C7F332-B883-4558-9248-9714154E494B}" presName="child" presStyleLbl="alignAccFollowNode1" presStyleIdx="0" presStyleCnt="4" custScaleX="124160" custLinFactNeighborX="-1595" custLinFactNeighborY="-158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12DD9-5AE1-49B5-A8F2-BCBB64A3FCA2}" type="pres">
      <dgm:prSet presAssocID="{4C3D7691-F72A-4F90-ADBD-D0E2F0F16686}" presName="sibTrans" presStyleLbl="sibTrans2D1" presStyleIdx="1" presStyleCnt="4"/>
      <dgm:spPr/>
      <dgm:t>
        <a:bodyPr/>
        <a:lstStyle/>
        <a:p>
          <a:endParaRPr lang="ru-RU"/>
        </a:p>
      </dgm:t>
    </dgm:pt>
    <dgm:pt modelId="{9642C0F7-1AEF-4CEC-90E1-2C7B53E7EA67}" type="pres">
      <dgm:prSet presAssocID="{A76AD40F-04E0-44CA-B902-FC53AC021DC2}" presName="child" presStyleLbl="alignAccFollowNode1" presStyleIdx="1" presStyleCnt="4" custScaleX="119444" custScaleY="166561" custLinFactNeighborX="-3615" custLinFactNeighborY="51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D9A77-75EB-47E3-B996-D07DF6ACAC7E}" type="pres">
      <dgm:prSet presAssocID="{56E626B5-8E59-4BCB-B309-949413348BEB}" presName="sibTrans" presStyleLbl="sibTrans2D1" presStyleIdx="2" presStyleCnt="4"/>
      <dgm:spPr/>
      <dgm:t>
        <a:bodyPr/>
        <a:lstStyle/>
        <a:p>
          <a:endParaRPr lang="ru-RU"/>
        </a:p>
      </dgm:t>
    </dgm:pt>
    <dgm:pt modelId="{5500930B-237E-45E5-BA84-7897CA5277B7}" type="pres">
      <dgm:prSet presAssocID="{2C75FD71-1573-4C40-B701-C70FB8FE6A2C}" presName="child" presStyleLbl="alignAccFollowNode1" presStyleIdx="2" presStyleCnt="4" custScaleX="118855" custLinFactNeighborX="-3909" custLinFactNeighborY="190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D74D82-790F-4806-8D9C-14EFE9D93DEE}" type="pres">
      <dgm:prSet presAssocID="{7A74790A-EE2D-4A0E-AF5C-FB2CA22877C4}" presName="sibTrans" presStyleLbl="sibTrans2D1" presStyleIdx="3" presStyleCnt="4" custScaleX="93473" custScaleY="120617"/>
      <dgm:spPr/>
      <dgm:t>
        <a:bodyPr/>
        <a:lstStyle/>
        <a:p>
          <a:endParaRPr lang="ru-RU"/>
        </a:p>
      </dgm:t>
    </dgm:pt>
    <dgm:pt modelId="{6C730B94-449E-4247-A962-479B278C2112}" type="pres">
      <dgm:prSet presAssocID="{88AFC1C8-FDF5-4B74-A905-28A308AD3192}" presName="child" presStyleLbl="alignAccFollowNode1" presStyleIdx="3" presStyleCnt="4" custScaleX="120033" custScaleY="119932" custLinFactNeighborX="-3320" custLinFactNeighborY="604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3522AB-AC99-4D35-9C4E-1629205944C5}" type="presOf" srcId="{2C75FD71-1573-4C40-B701-C70FB8FE6A2C}" destId="{5500930B-237E-45E5-BA84-7897CA5277B7}" srcOrd="0" destOrd="0" presId="urn:microsoft.com/office/officeart/2005/8/layout/lProcess1#1"/>
    <dgm:cxn modelId="{FCEF90C0-D261-48B4-B6A8-A09B8FCEFAA2}" type="presOf" srcId="{4C3D7691-F72A-4F90-ADBD-D0E2F0F16686}" destId="{D2212DD9-5AE1-49B5-A8F2-BCBB64A3FCA2}" srcOrd="0" destOrd="0" presId="urn:microsoft.com/office/officeart/2005/8/layout/lProcess1#1"/>
    <dgm:cxn modelId="{FB59342D-5C8B-4E1A-9162-D2DD70601054}" srcId="{29FC6CC5-5958-4612-A23D-D03EAE48A01A}" destId="{ACE969A0-0217-46D9-9577-F1023180B28F}" srcOrd="0" destOrd="0" parTransId="{FB5FDCAB-40C5-4E2C-AAC5-32E9008261A1}" sibTransId="{61C0C35E-3AF2-499B-BD39-7AFD7E447C2E}"/>
    <dgm:cxn modelId="{D86CA9B6-0A47-487F-BF08-93F00599EDC8}" srcId="{ACE969A0-0217-46D9-9577-F1023180B28F}" destId="{88AFC1C8-FDF5-4B74-A905-28A308AD3192}" srcOrd="3" destOrd="0" parTransId="{9A142AE4-227E-4588-940F-ECAB587FA4EE}" sibTransId="{29A90EC5-BE8B-4494-930F-62A7AFA74204}"/>
    <dgm:cxn modelId="{9FB3351C-C345-4928-86DB-952AB95A16EB}" type="presOf" srcId="{29FC6CC5-5958-4612-A23D-D03EAE48A01A}" destId="{A7431DCE-FBB5-4B72-BC8F-F85A15B647B3}" srcOrd="0" destOrd="0" presId="urn:microsoft.com/office/officeart/2005/8/layout/lProcess1#1"/>
    <dgm:cxn modelId="{F80AE507-DABC-4453-8776-0989EF1CFDD8}" type="presOf" srcId="{F0C7F332-B883-4558-9248-9714154E494B}" destId="{693280F6-B202-4192-8003-39E9FDFB7670}" srcOrd="0" destOrd="0" presId="urn:microsoft.com/office/officeart/2005/8/layout/lProcess1#1"/>
    <dgm:cxn modelId="{119A5560-C454-4DEA-9289-A30FE4C59955}" srcId="{ACE969A0-0217-46D9-9577-F1023180B28F}" destId="{F0C7F332-B883-4558-9248-9714154E494B}" srcOrd="0" destOrd="0" parTransId="{D068AB8B-8341-4C05-AF53-AFE17AB57C55}" sibTransId="{4C3D7691-F72A-4F90-ADBD-D0E2F0F16686}"/>
    <dgm:cxn modelId="{96917915-2949-4B23-9BBE-D21CD66032F6}" type="presOf" srcId="{D068AB8B-8341-4C05-AF53-AFE17AB57C55}" destId="{FC5CDD7E-536C-4894-BE46-9893986E8076}" srcOrd="0" destOrd="0" presId="urn:microsoft.com/office/officeart/2005/8/layout/lProcess1#1"/>
    <dgm:cxn modelId="{206C85F1-4AA7-435B-BC95-84CA05B880AC}" type="presOf" srcId="{56E626B5-8E59-4BCB-B309-949413348BEB}" destId="{878D9A77-75EB-47E3-B996-D07DF6ACAC7E}" srcOrd="0" destOrd="0" presId="urn:microsoft.com/office/officeart/2005/8/layout/lProcess1#1"/>
    <dgm:cxn modelId="{B43994F2-1214-4CDC-B28C-17ED2D43BA9D}" type="presOf" srcId="{88AFC1C8-FDF5-4B74-A905-28A308AD3192}" destId="{6C730B94-449E-4247-A962-479B278C2112}" srcOrd="0" destOrd="0" presId="urn:microsoft.com/office/officeart/2005/8/layout/lProcess1#1"/>
    <dgm:cxn modelId="{436FEA48-491A-4748-88DD-F79476FE5DF5}" srcId="{ACE969A0-0217-46D9-9577-F1023180B28F}" destId="{2C75FD71-1573-4C40-B701-C70FB8FE6A2C}" srcOrd="2" destOrd="0" parTransId="{8C19BF1D-776A-4C3C-AFC0-B42E4575EF13}" sibTransId="{7A74790A-EE2D-4A0E-AF5C-FB2CA22877C4}"/>
    <dgm:cxn modelId="{22F6853A-2C7F-486B-BD0C-6FB54A68DDFC}" type="presOf" srcId="{ACE969A0-0217-46D9-9577-F1023180B28F}" destId="{35FD4842-203A-40C6-A9CF-1CDA2CD561EC}" srcOrd="0" destOrd="0" presId="urn:microsoft.com/office/officeart/2005/8/layout/lProcess1#1"/>
    <dgm:cxn modelId="{731891A0-18E0-47FE-9E72-C80FDE5F7D8F}" srcId="{ACE969A0-0217-46D9-9577-F1023180B28F}" destId="{A76AD40F-04E0-44CA-B902-FC53AC021DC2}" srcOrd="1" destOrd="0" parTransId="{02B7004A-9CF8-4BB8-8E4B-417DC4FEADAF}" sibTransId="{56E626B5-8E59-4BCB-B309-949413348BEB}"/>
    <dgm:cxn modelId="{CA68A23A-FB75-4CD0-83E4-A79735D84978}" type="presOf" srcId="{7A74790A-EE2D-4A0E-AF5C-FB2CA22877C4}" destId="{55D74D82-790F-4806-8D9C-14EFE9D93DEE}" srcOrd="0" destOrd="0" presId="urn:microsoft.com/office/officeart/2005/8/layout/lProcess1#1"/>
    <dgm:cxn modelId="{E40ED1F7-8093-49E0-9843-47E968E6A4A3}" type="presOf" srcId="{A76AD40F-04E0-44CA-B902-FC53AC021DC2}" destId="{9642C0F7-1AEF-4CEC-90E1-2C7B53E7EA67}" srcOrd="0" destOrd="0" presId="urn:microsoft.com/office/officeart/2005/8/layout/lProcess1#1"/>
    <dgm:cxn modelId="{A927E5D0-6B65-4757-9798-666464E51908}" type="presParOf" srcId="{A7431DCE-FBB5-4B72-BC8F-F85A15B647B3}" destId="{3ACBAB23-EDB4-42B9-A71E-89AE63E3673E}" srcOrd="0" destOrd="0" presId="urn:microsoft.com/office/officeart/2005/8/layout/lProcess1#1"/>
    <dgm:cxn modelId="{08AE24B0-2BFA-49CF-B4DB-DCDA73754CD8}" type="presParOf" srcId="{3ACBAB23-EDB4-42B9-A71E-89AE63E3673E}" destId="{35FD4842-203A-40C6-A9CF-1CDA2CD561EC}" srcOrd="0" destOrd="0" presId="urn:microsoft.com/office/officeart/2005/8/layout/lProcess1#1"/>
    <dgm:cxn modelId="{122C8F10-7AF8-4A94-9748-32EA40C99E59}" type="presParOf" srcId="{3ACBAB23-EDB4-42B9-A71E-89AE63E3673E}" destId="{FC5CDD7E-536C-4894-BE46-9893986E8076}" srcOrd="1" destOrd="0" presId="urn:microsoft.com/office/officeart/2005/8/layout/lProcess1#1"/>
    <dgm:cxn modelId="{F6D445F4-4E7D-463D-A216-D51438E08981}" type="presParOf" srcId="{3ACBAB23-EDB4-42B9-A71E-89AE63E3673E}" destId="{693280F6-B202-4192-8003-39E9FDFB7670}" srcOrd="2" destOrd="0" presId="urn:microsoft.com/office/officeart/2005/8/layout/lProcess1#1"/>
    <dgm:cxn modelId="{6BA802FC-7177-4D46-A827-AE39F6BC6019}" type="presParOf" srcId="{3ACBAB23-EDB4-42B9-A71E-89AE63E3673E}" destId="{D2212DD9-5AE1-49B5-A8F2-BCBB64A3FCA2}" srcOrd="3" destOrd="0" presId="urn:microsoft.com/office/officeart/2005/8/layout/lProcess1#1"/>
    <dgm:cxn modelId="{1FB26C96-F613-4093-BE17-C7319F096B92}" type="presParOf" srcId="{3ACBAB23-EDB4-42B9-A71E-89AE63E3673E}" destId="{9642C0F7-1AEF-4CEC-90E1-2C7B53E7EA67}" srcOrd="4" destOrd="0" presId="urn:microsoft.com/office/officeart/2005/8/layout/lProcess1#1"/>
    <dgm:cxn modelId="{637B4C1D-2916-4AB0-A8CA-1FE916C2C357}" type="presParOf" srcId="{3ACBAB23-EDB4-42B9-A71E-89AE63E3673E}" destId="{878D9A77-75EB-47E3-B996-D07DF6ACAC7E}" srcOrd="5" destOrd="0" presId="urn:microsoft.com/office/officeart/2005/8/layout/lProcess1#1"/>
    <dgm:cxn modelId="{72311F55-4D62-46FA-92B7-3CFF505C0862}" type="presParOf" srcId="{3ACBAB23-EDB4-42B9-A71E-89AE63E3673E}" destId="{5500930B-237E-45E5-BA84-7897CA5277B7}" srcOrd="6" destOrd="0" presId="urn:microsoft.com/office/officeart/2005/8/layout/lProcess1#1"/>
    <dgm:cxn modelId="{CA0265BD-3E65-4822-801B-DF351E0892DB}" type="presParOf" srcId="{3ACBAB23-EDB4-42B9-A71E-89AE63E3673E}" destId="{55D74D82-790F-4806-8D9C-14EFE9D93DEE}" srcOrd="7" destOrd="0" presId="urn:microsoft.com/office/officeart/2005/8/layout/lProcess1#1"/>
    <dgm:cxn modelId="{79A08F4F-783E-4718-9E19-6D93786AA6E7}" type="presParOf" srcId="{3ACBAB23-EDB4-42B9-A71E-89AE63E3673E}" destId="{6C730B94-449E-4247-A962-479B278C2112}" srcOrd="8" destOrd="0" presId="urn:microsoft.com/office/officeart/2005/8/layout/lProcess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D4842-203A-40C6-A9CF-1CDA2CD561EC}">
      <dsp:nvSpPr>
        <dsp:cNvPr id="0" name=""/>
        <dsp:cNvSpPr/>
      </dsp:nvSpPr>
      <dsp:spPr>
        <a:xfrm>
          <a:off x="4845294" y="681"/>
          <a:ext cx="3547705" cy="7918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Разработка/актуализация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ФГОС СПО</a:t>
          </a:r>
        </a:p>
      </dsp:txBody>
      <dsp:txXfrm>
        <a:off x="4868485" y="23872"/>
        <a:ext cx="3501323" cy="745424"/>
      </dsp:txXfrm>
    </dsp:sp>
    <dsp:sp modelId="{FC5CDD7E-536C-4894-BE46-9893986E8076}">
      <dsp:nvSpPr>
        <dsp:cNvPr id="0" name=""/>
        <dsp:cNvSpPr/>
      </dsp:nvSpPr>
      <dsp:spPr>
        <a:xfrm rot="5309491">
          <a:off x="6573538" y="841460"/>
          <a:ext cx="118296" cy="13856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3280F6-B202-4192-8003-39E9FDFB7670}">
      <dsp:nvSpPr>
        <dsp:cNvPr id="0" name=""/>
        <dsp:cNvSpPr/>
      </dsp:nvSpPr>
      <dsp:spPr>
        <a:xfrm>
          <a:off x="4680012" y="1028998"/>
          <a:ext cx="3932428" cy="79180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Выбор ФГОС СПО, сопряжённых с профессиональным стандартом</a:t>
          </a:r>
          <a:endParaRPr lang="ru-RU" sz="1800" kern="1200" dirty="0"/>
        </a:p>
      </dsp:txBody>
      <dsp:txXfrm>
        <a:off x="4703203" y="1052189"/>
        <a:ext cx="3886046" cy="745424"/>
      </dsp:txXfrm>
    </dsp:sp>
    <dsp:sp modelId="{D2212DD9-5AE1-49B5-A8F2-BCBB64A3FCA2}">
      <dsp:nvSpPr>
        <dsp:cNvPr id="0" name=""/>
        <dsp:cNvSpPr/>
      </dsp:nvSpPr>
      <dsp:spPr>
        <a:xfrm rot="5558015">
          <a:off x="6521608" y="1919317"/>
          <a:ext cx="197379" cy="13856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642C0F7-1AEF-4CEC-90E1-2C7B53E7EA67}">
      <dsp:nvSpPr>
        <dsp:cNvPr id="0" name=""/>
        <dsp:cNvSpPr/>
      </dsp:nvSpPr>
      <dsp:spPr>
        <a:xfrm>
          <a:off x="4690717" y="2156396"/>
          <a:ext cx="3783062" cy="13188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Анализ соответствия требований ФГОС СПО </a:t>
          </a:r>
          <a:r>
            <a:rPr lang="ru-RU" sz="1600" b="1" kern="1200" dirty="0" smtClean="0"/>
            <a:t>(к результатам освоения образовательной программы), положениям </a:t>
          </a:r>
          <a:r>
            <a:rPr lang="ru-RU" sz="1600" b="1" kern="1200" dirty="0"/>
            <a:t>ПС</a:t>
          </a:r>
        </a:p>
      </dsp:txBody>
      <dsp:txXfrm>
        <a:off x="4729345" y="2195024"/>
        <a:ext cx="3705806" cy="1241585"/>
      </dsp:txXfrm>
    </dsp:sp>
    <dsp:sp modelId="{878D9A77-75EB-47E3-B996-D07DF6ACAC7E}">
      <dsp:nvSpPr>
        <dsp:cNvPr id="0" name=""/>
        <dsp:cNvSpPr/>
      </dsp:nvSpPr>
      <dsp:spPr>
        <a:xfrm rot="5423504">
          <a:off x="6492672" y="3559252"/>
          <a:ext cx="168038" cy="13856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500930B-237E-45E5-BA84-7897CA5277B7}">
      <dsp:nvSpPr>
        <dsp:cNvPr id="0" name=""/>
        <dsp:cNvSpPr/>
      </dsp:nvSpPr>
      <dsp:spPr>
        <a:xfrm>
          <a:off x="4690733" y="3781834"/>
          <a:ext cx="3764407" cy="79180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Внесение изменений во ФГОС СПО в целях обеспечения учета положений ПС</a:t>
          </a:r>
        </a:p>
      </dsp:txBody>
      <dsp:txXfrm>
        <a:off x="4713924" y="3805025"/>
        <a:ext cx="3718025" cy="745424"/>
      </dsp:txXfrm>
    </dsp:sp>
    <dsp:sp modelId="{55D74D82-790F-4806-8D9C-14EFE9D93DEE}">
      <dsp:nvSpPr>
        <dsp:cNvPr id="0" name=""/>
        <dsp:cNvSpPr/>
      </dsp:nvSpPr>
      <dsp:spPr>
        <a:xfrm rot="5342130">
          <a:off x="6535407" y="4608758"/>
          <a:ext cx="92385" cy="167134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C730B94-449E-4247-A962-479B278C2112}">
      <dsp:nvSpPr>
        <dsp:cNvPr id="0" name=""/>
        <dsp:cNvSpPr/>
      </dsp:nvSpPr>
      <dsp:spPr>
        <a:xfrm>
          <a:off x="4690733" y="4811010"/>
          <a:ext cx="3801717" cy="94962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Профессионально-общественное обсуждение и экспертиза проекта ФГОС СПО</a:t>
          </a:r>
        </a:p>
      </dsp:txBody>
      <dsp:txXfrm>
        <a:off x="4718547" y="4838824"/>
        <a:ext cx="3746089" cy="894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#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  <dgm:param type="vertAlign" val="mid"/>
          <dgm:param type="nodeHorzAlign" val="l"/>
          <dgm:param type="fallback" val="2D"/>
        </dgm:alg>
      </dgm:if>
      <dgm:else name="Name3">
        <dgm:alg type="lin">
          <dgm:param type="linDir" val="fromR"/>
          <dgm:param type="nodeVertAlign" val="t"/>
          <dgm:param type="vertAlign" val="mid"/>
          <dgm:param type="nodeHorzAlign" val="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VertAlign" val="t"/>
              <dgm:param type="nodeHorzAlign" val="ctr"/>
              <dgm:param type="fallback" val="2D"/>
            </dgm:alg>
          </dgm:if>
          <dgm:else name="Name7">
            <dgm:alg type="lin">
              <dgm:param type="linDir" val="fromT"/>
              <dgm:param type="nodeVertAlign" val="t"/>
              <dgm:param type="nodeHorzAlign" val="ctr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3EB82-CA47-4EE6-8A69-F4DBE8C2C35C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F8C3E-8E21-4AB7-AB0F-18B4EA84B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53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	</a:t>
            </a:r>
            <a:r>
              <a:rPr lang="ru-RU" baseline="0" dirty="0" smtClean="0"/>
              <a:t>На первом месте - актуализация ФГОС СПО. Эту работу нужно завершить до конца ноября по тем профессиям и специальностям, где есть профессиональные стандарты (примерно 50 ФГОС),  и приступить к разработке примерных программ. </a:t>
            </a:r>
          </a:p>
          <a:p>
            <a:pPr algn="just"/>
            <a:r>
              <a:rPr lang="ru-RU" baseline="0" dirty="0" smtClean="0"/>
              <a:t> 	Каждому ФУМО предстоит проработать предложения по обновлению перечней профессий и специальностей. Я знаю</a:t>
            </a:r>
            <a:r>
              <a:rPr lang="en-US" baseline="0" dirty="0" smtClean="0"/>
              <a:t>, </a:t>
            </a:r>
            <a:r>
              <a:rPr lang="ru-RU" baseline="0" dirty="0" smtClean="0"/>
              <a:t>такая работа уже ведется В 09</a:t>
            </a:r>
            <a:r>
              <a:rPr lang="en-US" baseline="0" dirty="0" smtClean="0"/>
              <a:t>,</a:t>
            </a:r>
            <a:r>
              <a:rPr lang="ru-RU" baseline="0" dirty="0" smtClean="0"/>
              <a:t> 10</a:t>
            </a:r>
            <a:r>
              <a:rPr lang="en-US" baseline="0" dirty="0" smtClean="0"/>
              <a:t>, 23 </a:t>
            </a:r>
            <a:r>
              <a:rPr lang="ru-RU" baseline="0" dirty="0" smtClean="0"/>
              <a:t>группах</a:t>
            </a:r>
            <a:r>
              <a:rPr lang="en-US" baseline="0" dirty="0" smtClean="0"/>
              <a:t>, </a:t>
            </a:r>
            <a:r>
              <a:rPr lang="ru-RU" baseline="0" dirty="0" smtClean="0"/>
              <a:t>есть предложения по переносу отдельных профессий или специальностей в другие УГС</a:t>
            </a:r>
            <a:r>
              <a:rPr lang="en-US" baseline="0" dirty="0" smtClean="0"/>
              <a:t>. </a:t>
            </a:r>
            <a:r>
              <a:rPr lang="ru-RU" baseline="0" dirty="0" smtClean="0"/>
              <a:t>Координировать данную работу будет ФИРО</a:t>
            </a:r>
            <a:r>
              <a:rPr lang="en-US" baseline="0" dirty="0" smtClean="0"/>
              <a:t>,</a:t>
            </a:r>
            <a:r>
              <a:rPr lang="ru-RU" baseline="0" dirty="0" smtClean="0"/>
              <a:t> поскольку ФИРО разрабатывает методологию нового перечня профессий и специальностей</a:t>
            </a:r>
            <a:r>
              <a:rPr lang="en-US" baseline="0" dirty="0" smtClean="0"/>
              <a:t>.</a:t>
            </a:r>
            <a:r>
              <a:rPr lang="ru-RU" baseline="0" dirty="0" smtClean="0"/>
              <a:t> Я прошу ФИРО организовать работу с ФУМО СПО по обсуждению нового перечня профессий.</a:t>
            </a:r>
          </a:p>
          <a:p>
            <a:pPr algn="just"/>
            <a:r>
              <a:rPr lang="ru-RU" baseline="0" dirty="0" smtClean="0"/>
              <a:t>	И еще один акцент. С учетом накопленного опыта прошу все ФУМО СПО пересмотреть составы рабочих органов</a:t>
            </a:r>
            <a:r>
              <a:rPr lang="en-US" baseline="0" dirty="0" smtClean="0"/>
              <a:t>,</a:t>
            </a:r>
            <a:r>
              <a:rPr lang="ru-RU" baseline="0" dirty="0" smtClean="0"/>
              <a:t> это должно быть сообщество профессионалов</a:t>
            </a:r>
            <a:r>
              <a:rPr lang="en-US" baseline="0" dirty="0" smtClean="0"/>
              <a:t>.</a:t>
            </a:r>
            <a:r>
              <a:rPr lang="ru-RU" baseline="0" dirty="0" smtClean="0"/>
              <a:t> Экспертное сообщество системы СПО активно формируется: это и работодатели</a:t>
            </a:r>
            <a:r>
              <a:rPr lang="en-US" baseline="0" dirty="0" smtClean="0"/>
              <a:t>, </a:t>
            </a:r>
            <a:r>
              <a:rPr lang="ru-RU" baseline="0" dirty="0" smtClean="0"/>
              <a:t>их СПК</a:t>
            </a:r>
            <a:r>
              <a:rPr lang="en-US" baseline="0" dirty="0" smtClean="0"/>
              <a:t>, </a:t>
            </a:r>
            <a:r>
              <a:rPr lang="ru-RU" baseline="0" dirty="0" err="1" smtClean="0"/>
              <a:t>ЦОКи</a:t>
            </a:r>
            <a:r>
              <a:rPr lang="en-US" baseline="0" dirty="0" smtClean="0"/>
              <a:t>, </a:t>
            </a:r>
            <a:r>
              <a:rPr lang="ru-RU" baseline="0" dirty="0" smtClean="0"/>
              <a:t>эксперты </a:t>
            </a:r>
            <a:r>
              <a:rPr lang="ru-RU" baseline="0" dirty="0" err="1" smtClean="0"/>
              <a:t>Ворлдскиллс</a:t>
            </a:r>
            <a:r>
              <a:rPr lang="ru-RU" baseline="0" dirty="0" smtClean="0"/>
              <a:t> есть практически в каждом регионе</a:t>
            </a:r>
            <a:r>
              <a:rPr lang="en-US" baseline="0" dirty="0" smtClean="0"/>
              <a:t>,</a:t>
            </a:r>
            <a:r>
              <a:rPr lang="ru-RU" baseline="0" dirty="0" smtClean="0"/>
              <a:t> созданные МЦК как практики передового опыта</a:t>
            </a:r>
            <a:r>
              <a:rPr lang="en-US" baseline="0" dirty="0" smtClean="0"/>
              <a:t>,</a:t>
            </a:r>
            <a:r>
              <a:rPr lang="ru-RU" baseline="0" dirty="0" smtClean="0"/>
              <a:t> региональные научно-методические службы – с их помощью можно организовать мониторинг внедрения ФГОС например</a:t>
            </a:r>
            <a:r>
              <a:rPr lang="en-US" baseline="0" dirty="0" smtClean="0"/>
              <a:t>.</a:t>
            </a:r>
            <a:endParaRPr lang="ru-RU" baseline="0" dirty="0" smtClean="0"/>
          </a:p>
          <a:p>
            <a:pPr algn="just"/>
            <a:endParaRPr lang="ru-RU" baseline="0" dirty="0" smtClean="0"/>
          </a:p>
          <a:p>
            <a:pPr algn="just"/>
            <a:r>
              <a:rPr lang="ru-RU" baseline="0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F846C-C3F9-434E-8AC5-83BEF27C075C}" type="slidenum">
              <a:rPr lang="ru-RU" smtClean="0">
                <a:solidFill>
                  <a:prstClr val="black"/>
                </a:solidFill>
              </a:rPr>
              <a:pPr/>
              <a:t>25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7D6E47-59C2-45F7-A9B3-2C8C65C8E6D2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46901-E62C-45C7-97FB-808996EAE8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E98A1D-D8E2-4493-B365-8DBD61490338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5B566-88B3-4839-9001-3401A92970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DCEE94-8E58-4216-98AC-FEBCF637B2A8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A180A-700A-4723-8C87-339F5008E1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B32FE4-39AA-45CF-ADF9-483C8039E3E5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6B52CA-CA6F-4548-91D6-A5A482093B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srgbClr val="005A58"/>
                </a:solidFill>
              </a:rPr>
              <a:pPr/>
              <a:t>05.12.2018</a:t>
            </a:fld>
            <a:endParaRPr lang="ru-RU">
              <a:solidFill>
                <a:srgbClr val="005A58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5A58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srgbClr val="005A58"/>
                </a:solidFill>
              </a:rPr>
              <a:pPr/>
              <a:t>‹#›</a:t>
            </a:fld>
            <a:endParaRPr lang="ru-RU">
              <a:solidFill>
                <a:srgbClr val="005A58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9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anose="020B0604020202020204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682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92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7296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7574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0533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6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902D5F-A079-4EEB-9641-03A006251065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C7130-1A95-415A-96B1-567B58E0CB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742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8660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7595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545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94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94BF22-259B-4630-A6D1-775C9EEF17F5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6D9448-6925-4B26-8C75-078FFC477B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D3DF56-CB89-4160-A5B4-2B02014DD26B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D046B-07CB-4EEB-A89A-71A4F3E2D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063915-652F-42B5-8119-0A9E1805E25F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2BB3D-ECEB-47B3-A4C6-C88B5CB7C1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F3CF6B-90D0-4EDD-A078-806F05868C9D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A28F2-4A14-4E72-AB6B-13E83DB967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DC60AF-CE2C-4C52-85F4-5E9354C17C89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F02DE-E29E-4AE4-9487-61B640D256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11854D-76D8-4059-AA84-EE2017496D5E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6EBD5-13F2-4AE4-8D2C-3A8B996D13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7497FB-9332-4CE0-A3EC-42EB9292F52A}" type="datetimeFigureOut">
              <a:rPr lang="ru-RU" smtClean="0"/>
              <a:pPr>
                <a:defRPr/>
              </a:pPr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955EA6-B197-4B22-B71A-DA3A4ACB4E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0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srgbClr val="005A58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05.12.2018</a:t>
            </a:fld>
            <a:endParaRPr lang="ru-RU">
              <a:solidFill>
                <a:srgbClr val="005A58"/>
              </a:solidFill>
              <a:latin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5A58"/>
              </a:solidFill>
              <a:latin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srgbClr val="005A58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05A58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72A838A-49BA-4B89-A4CB-7CCEE67665AF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05.12.2018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391BB28-D827-4316-AE07-2A04D6B9537D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656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50825" y="260350"/>
            <a:ext cx="8642350" cy="1800225"/>
          </a:xfrm>
        </p:spPr>
        <p:txBody>
          <a:bodyPr>
            <a:normAutofit/>
          </a:bodyPr>
          <a:lstStyle/>
          <a:p>
            <a:pPr marL="342900" indent="-342900" algn="ctr" eaLnBrk="1" hangingPunct="1">
              <a:lnSpc>
                <a:spcPct val="80000"/>
              </a:lnSpc>
            </a:pPr>
            <a:r>
              <a:rPr lang="ru-RU" alt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ФЕДЕРАЛЬНОГО УЧЕБНО-МЕТОДИЧЕСКОГО ОБЪЕДИНЕНИЯ В СИСТЕМЕ СРЕДНЕГО ПРОФЕССИОНАЛЬНОГО ОБРАЗОВАНИЯ</a:t>
            </a:r>
            <a:b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 ПО УКРУПНЕННОЙ ГРУППЕ ПРОФЕССИЙ, СПЕЦИАЛЬНОСТЕЙ </a:t>
            </a:r>
            <a:b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26.00.00 ТЕХНИКА И ТЕХНОЛОГИИ КОРАБЛЕСТРОЕНИЯ И ВОДНОГО ТРАНСПОРТА</a:t>
            </a:r>
            <a:r>
              <a:rPr lang="ru-RU" alt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349500"/>
            <a:ext cx="8424863" cy="3743325"/>
          </a:xfrm>
        </p:spPr>
        <p:txBody>
          <a:bodyPr>
            <a:normAutofit/>
          </a:bodyPr>
          <a:lstStyle/>
          <a:p>
            <a:pPr eaLnBrk="1" hangingPunct="1"/>
            <a:endParaRPr lang="ru-RU" altLang="ru-RU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u-RU" altLang="ru-RU" sz="4400" b="1" dirty="0" smtClean="0">
                <a:solidFill>
                  <a:schemeClr val="tx1"/>
                </a:solidFill>
              </a:rPr>
              <a:t>Промежуточные итоги процесса актуализации ФГОС СПО с учетом развития рынка труда</a:t>
            </a:r>
          </a:p>
          <a:p>
            <a:pPr algn="r" eaLnBrk="1" hangingPunct="1"/>
            <a:r>
              <a:rPr lang="ru-RU" altLang="ru-RU" sz="2000" b="1" dirty="0" err="1" smtClean="0">
                <a:solidFill>
                  <a:schemeClr val="tx1"/>
                </a:solidFill>
              </a:rPr>
              <a:t>О.Н.Якубова</a:t>
            </a:r>
            <a:r>
              <a:rPr lang="ru-RU" altLang="ru-RU" sz="2000" b="1" dirty="0" smtClean="0">
                <a:solidFill>
                  <a:schemeClr val="tx1"/>
                </a:solidFill>
              </a:rPr>
              <a:t>, </a:t>
            </a:r>
          </a:p>
          <a:p>
            <a:pPr algn="r" eaLnBrk="1" hangingPunct="1"/>
            <a:r>
              <a:rPr lang="ru-RU" altLang="ru-RU" sz="2000" b="1" dirty="0" smtClean="0">
                <a:solidFill>
                  <a:schemeClr val="tx1"/>
                </a:solidFill>
              </a:rPr>
              <a:t>Специалист Федерального УМО в системе СПО </a:t>
            </a:r>
          </a:p>
          <a:p>
            <a:pPr algn="r" eaLnBrk="1" hangingPunct="1"/>
            <a:r>
              <a:rPr lang="ru-RU" altLang="ru-RU" sz="2000" b="1" dirty="0" smtClean="0">
                <a:solidFill>
                  <a:schemeClr val="tx1"/>
                </a:solidFill>
              </a:rPr>
              <a:t>по УГПС 26.00.00 </a:t>
            </a:r>
            <a:r>
              <a:rPr lang="ru-RU" altLang="ru-RU" sz="2000" b="1" dirty="0" err="1" smtClean="0">
                <a:solidFill>
                  <a:schemeClr val="tx1"/>
                </a:solidFill>
              </a:rPr>
              <a:t>ТиТКиВТ</a:t>
            </a:r>
            <a:r>
              <a:rPr lang="ru-RU" altLang="ru-RU" sz="2000" b="1" dirty="0" smtClean="0">
                <a:solidFill>
                  <a:schemeClr val="tx1"/>
                </a:solidFill>
              </a:rPr>
              <a:t>, доцент </a:t>
            </a:r>
            <a:r>
              <a:rPr lang="ru-RU" altLang="ru-RU" sz="2000" b="1" dirty="0" err="1" smtClean="0">
                <a:solidFill>
                  <a:schemeClr val="tx1"/>
                </a:solidFill>
              </a:rPr>
              <a:t>каф.НиБУ</a:t>
            </a:r>
            <a:endParaRPr lang="ru-RU" altLang="ru-RU" sz="20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524852"/>
              </p:ext>
            </p:extLst>
          </p:nvPr>
        </p:nvGraphicFramePr>
        <p:xfrm>
          <a:off x="539552" y="1556790"/>
          <a:ext cx="7920879" cy="520863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494505"/>
                <a:gridCol w="4408792"/>
                <a:gridCol w="2017582"/>
              </a:tblGrid>
              <a:tr h="841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Код профессионального стандарта 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профессионального стандарта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Квалификация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17.015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Профессиональный стандарт «Судоводитель-механик»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Техник-судоводитель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Старший техник-судоводитель с правом эксплуатации судовых энергетических установок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17.051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Профессиональный стандарт «Механик и командир плавучего крана»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2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17.054</a:t>
                      </a:r>
                      <a:endParaRPr lang="ru-RU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Профессиональный стандарт «Лоцман»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891" marR="28891" marT="47530" marB="475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1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17.069</a:t>
                      </a:r>
                      <a:endParaRPr lang="ru-RU" sz="18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91" marR="28891" marT="47530" marB="475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«Оператор системы управления движением судов»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91" marR="28891" marT="47530" marB="475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1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17.070</a:t>
                      </a:r>
                      <a:endParaRPr lang="ru-RU" sz="18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91" marR="28891" marT="47530" marB="475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«Инспектор государственного портового контроля»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91" marR="28891" marT="47530" marB="475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ПС, соответствующие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ФГОС по специальности 26.02.03 Судовождение 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(5 ПС)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35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238451"/>
              </p:ext>
            </p:extLst>
          </p:nvPr>
        </p:nvGraphicFramePr>
        <p:xfrm>
          <a:off x="467543" y="1628801"/>
          <a:ext cx="8208912" cy="527202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281206"/>
                <a:gridCol w="4133614"/>
                <a:gridCol w="1794092"/>
              </a:tblGrid>
              <a:tr h="1436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 профессионального стандарта 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профессионального стандарта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17.051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«Механик и командир плавучего крана»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Техник-судомеханик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Старший техник-судомеханик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2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17.052</a:t>
                      </a:r>
                      <a:endParaRPr lang="ru-RU" sz="24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«Механик по флоту»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5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17.070</a:t>
                      </a:r>
                      <a:endParaRPr lang="ru-RU" sz="24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«Инспектор государственного портового контроля»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 fontScale="90000"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</a:t>
            </a:r>
            <a:r>
              <a:rPr lang="ru-RU" altLang="ru-RU" sz="27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соответствующие</a:t>
            </a:r>
            <a:r>
              <a:rPr lang="ru-RU" altLang="ru-RU" sz="27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27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27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ФГОС по специальности 26.02.05 Эксплуатация судовых энергетических установок  </a:t>
            </a:r>
            <a:r>
              <a:rPr lang="ru-RU" alt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7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3ПС</a:t>
            </a:r>
            <a:r>
              <a:rPr lang="ru-RU" altLang="ru-RU" sz="1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8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8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4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728078"/>
              </p:ext>
            </p:extLst>
          </p:nvPr>
        </p:nvGraphicFramePr>
        <p:xfrm>
          <a:off x="395536" y="1844824"/>
          <a:ext cx="8280920" cy="347964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301217"/>
                <a:gridCol w="3747455"/>
                <a:gridCol w="2232248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 профессионального стандарта 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профессионального стандарта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17.070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«Инспектор государственного портового контроля»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Техник-электромеханик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ПС, 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соответствующие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ФГОС по специальности 26.02.06 Эксплуатация судового электрооборудования и средств автоматики 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 ПС)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6685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975005"/>
              </p:ext>
            </p:extLst>
          </p:nvPr>
        </p:nvGraphicFramePr>
        <p:xfrm>
          <a:off x="899592" y="2348880"/>
          <a:ext cx="7560839" cy="418490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01111"/>
                <a:gridCol w="3803545"/>
                <a:gridCol w="1656183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 профессионального стандарта 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профессионального стандарта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17.051</a:t>
                      </a:r>
                      <a:endParaRPr lang="ru-RU" sz="2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«Механик и командир плавучего крана»</a:t>
                      </a:r>
                      <a:endParaRPr lang="ru-RU" sz="2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Техник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РАЗРАБОТКЕ: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Перечень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профессиональных стандартов, соответствующих 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ФГОС по специальности 26.02.01 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Эксплуатация внутренних водных путей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076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482669"/>
              </p:ext>
            </p:extLst>
          </p:nvPr>
        </p:nvGraphicFramePr>
        <p:xfrm>
          <a:off x="539552" y="1916832"/>
          <a:ext cx="8064896" cy="404469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241185"/>
                <a:gridCol w="3591463"/>
                <a:gridCol w="2232248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 профессионального стандарта 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профессионального стандарта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12.006 (Обеспечение безопасности)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«Водолаз»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Водолаз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trike="sngStrike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Машинист компрессора для подачи воздуха водолазам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Перечень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профессиональных стандартов, соответствующих 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ФГОС по профессии 26.0.13 Водолаз </a:t>
            </a: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ПС)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6231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660373" cy="4569371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latin typeface="Times New Roman CYR"/>
                <a:ea typeface="Calibri"/>
                <a:cs typeface="Times New Roman"/>
              </a:rPr>
              <a:t> 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solidFill>
                  <a:srgbClr val="000000"/>
                </a:solidFill>
                <a:latin typeface="Times New Roman CYR"/>
                <a:ea typeface="Calibri"/>
                <a:cs typeface="Times New Roman"/>
              </a:rPr>
              <a:t>Проекты ФГОС, рекомендуемый Национальным советом при Президенте Российской Федерации по профессиональным квалификациям </a:t>
            </a:r>
            <a:r>
              <a:rPr lang="ru-RU" sz="2600" b="1" u="sng" dirty="0">
                <a:solidFill>
                  <a:srgbClr val="000000"/>
                </a:solidFill>
                <a:latin typeface="Times New Roman CYR"/>
                <a:ea typeface="Calibri"/>
                <a:cs typeface="Times New Roman"/>
              </a:rPr>
              <a:t>к одобрению </a:t>
            </a:r>
            <a:r>
              <a:rPr lang="ru-RU" sz="2600" b="1" dirty="0">
                <a:solidFill>
                  <a:srgbClr val="000000"/>
                </a:solidFill>
                <a:latin typeface="Times New Roman CYR"/>
                <a:ea typeface="Calibri"/>
                <a:cs typeface="Times New Roman"/>
              </a:rPr>
              <a:t>(Протокол заседания Национального совета при Президенте Российской Федерации по профессиональным квалификациям от 19 сентября 2018 г. </a:t>
            </a:r>
            <a:r>
              <a:rPr lang="ru-RU" sz="2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№29</a:t>
            </a:r>
            <a:r>
              <a:rPr lang="ru-RU" sz="2600" b="1" dirty="0">
                <a:solidFill>
                  <a:srgbClr val="000000"/>
                </a:solidFill>
                <a:latin typeface="Times New Roman CYR"/>
                <a:ea typeface="Calibri"/>
                <a:cs typeface="Times New Roman"/>
              </a:rPr>
              <a:t>)</a:t>
            </a:r>
            <a:endParaRPr lang="ru-RU" sz="26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74320" lvl="0" indent="-274320">
              <a:lnSpc>
                <a:spcPct val="115000"/>
              </a:lnSpc>
              <a:spcBef>
                <a:spcPct val="20000"/>
              </a:spcBef>
            </a:pPr>
            <a:r>
              <a:rPr lang="ru-RU" sz="2800" u="sng" dirty="0">
                <a:solidFill>
                  <a:srgbClr val="000000"/>
                </a:solidFill>
                <a:latin typeface="Times New Roman CYR"/>
                <a:ea typeface="Calibri"/>
                <a:cs typeface="Times New Roman"/>
              </a:rPr>
              <a:t>Промежуточные итоги актуализации ФГОС СПО </a:t>
            </a:r>
            <a:r>
              <a:rPr lang="ru-RU" sz="2800" dirty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</a:br>
            <a:r>
              <a:rPr lang="ru-RU" sz="2800" b="1" u="sng" dirty="0">
                <a:solidFill>
                  <a:srgbClr val="000000"/>
                </a:solidFill>
                <a:latin typeface="Times New Roman CYR"/>
                <a:ea typeface="Calibri"/>
                <a:cs typeface="Times New Roman"/>
              </a:rPr>
              <a:t>в области кораблестроения</a:t>
            </a:r>
            <a:r>
              <a:rPr lang="ru-RU" sz="2800" dirty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8933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505272"/>
              </p:ext>
            </p:extLst>
          </p:nvPr>
        </p:nvGraphicFramePr>
        <p:xfrm>
          <a:off x="251520" y="1340768"/>
          <a:ext cx="8712967" cy="551723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152128"/>
                <a:gridCol w="4968552"/>
                <a:gridCol w="2592287"/>
              </a:tblGrid>
              <a:tr h="12023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профессионального стандарта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профессионального стандарта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«Сборщик корпусов металлических судов»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Сборщик-достройщик судовой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Сборщик корпусов металлических судов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Судокорпусник-ремонтник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Сварщик ручной дуговой сварки плавящимся покрытым электродом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Газосварщик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30.011</a:t>
                      </a:r>
                      <a:endParaRPr lang="ru-RU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«Сборщик-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достройщик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судовой»</a:t>
                      </a:r>
                      <a:endParaRPr lang="ru-RU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6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30.008</a:t>
                      </a:r>
                      <a:endParaRPr lang="ru-RU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«Слесарь-судоремонтник»</a:t>
                      </a:r>
                      <a:endParaRPr lang="ru-RU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6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«Слесарь-монтажник судовой»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6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Судокорпусник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-ремонтник»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6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30.017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«Проверщик судовой»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6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40.002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«Сварщик»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45" marR="23845" marT="39229" marB="3922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ПС, соответствующие ФГОС по профессии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26.01.01. Судостроитель-судоремонтник металлических судов </a:t>
            </a: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 ПС)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877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877800"/>
              </p:ext>
            </p:extLst>
          </p:nvPr>
        </p:nvGraphicFramePr>
        <p:xfrm>
          <a:off x="179512" y="1340769"/>
          <a:ext cx="8640959" cy="56297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593515"/>
                <a:gridCol w="4192171"/>
                <a:gridCol w="2855273"/>
              </a:tblGrid>
              <a:tr h="1316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профессионального стандарта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профессионального стандарта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30.005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«Столяр судовой»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Сборщик деревянных судов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Сборщик-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достройщик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судовой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Гуммировщик судовой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Сборщик пластмассовых судов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Столяр судовой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Плотник судовой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Судокорпусник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-ремонтник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trike="sngStrike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Сборщик железобетонных судов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Судокорпусник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-ремонтник»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30.011</a:t>
                      </a:r>
                      <a:endParaRPr lang="ru-RU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«Сборщик-</a:t>
                      </a:r>
                      <a:r>
                        <a:rPr lang="ru-RU" sz="18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достройщик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судовой»</a:t>
                      </a: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3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30.017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«Проверщик судовой»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2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«Гуммировщик судовой»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1" marR="30481" marT="50146" marB="501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ПС, соответствующие 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ФГОС по профессии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26.01.02 Судостроитель-судоремонтник неметаллических судов </a:t>
            </a: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(3 ПС)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8183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290285"/>
              </p:ext>
            </p:extLst>
          </p:nvPr>
        </p:nvGraphicFramePr>
        <p:xfrm>
          <a:off x="395536" y="1988840"/>
          <a:ext cx="8352928" cy="4608511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496110"/>
                <a:gridCol w="4090330"/>
                <a:gridCol w="2766488"/>
              </a:tblGrid>
              <a:tr h="1573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профессионального стандарта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профессионального стандарта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«Машинист сухих доковых установок»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Слесарь-механик по испытанию установок и аппаратуры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Слесарь-механик электромеханических приборов и систем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Машинист сухих доковых установок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ПС, соответствующие ФГОС по профессии 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26.01.04 Слесарь-механик судовой (1 ПС)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52563" y="2734976"/>
            <a:ext cx="6799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7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8300772"/>
              </p:ext>
            </p:extLst>
          </p:nvPr>
        </p:nvGraphicFramePr>
        <p:xfrm>
          <a:off x="251520" y="1196751"/>
          <a:ext cx="8712967" cy="571549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656184"/>
                <a:gridCol w="6045458"/>
                <a:gridCol w="1011325"/>
              </a:tblGrid>
              <a:tr h="1236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 профессионального стандарта </a:t>
                      </a:r>
                      <a:endParaRPr lang="ru-R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профессионального стандарта</a:t>
                      </a:r>
                      <a:endParaRPr lang="ru-R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30.024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«Инженер-исследователь в области судостроения и судоремонта»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Техник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Специалист по судостроению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30.021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«Разметчик судовой»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30.023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«Рубщик судовой»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30.011</a:t>
                      </a:r>
                      <a:endParaRPr lang="ru-RU" sz="17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«Сборщик-</a:t>
                      </a:r>
                      <a:r>
                        <a:rPr lang="ru-RU" sz="17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достройщик</a:t>
                      </a:r>
                      <a:r>
                        <a:rPr lang="ru-RU" sz="17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судовой»</a:t>
                      </a:r>
                      <a:endParaRPr lang="ru-RU" sz="17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30.012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«Сборщик корпусов металлических судов»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30.014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</a:t>
                      </a:r>
                      <a:r>
                        <a:rPr lang="ru-RU" sz="17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Судокорпусник</a:t>
                      </a: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-ремонтник»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30.013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«Слесарь-монтажник судовой»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40.184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«Модельщик по деревянным моделям»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55" marR="27755" marT="45662" marB="456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ПС, соответствующие ФГОС по специальности 26.02.02. Судостроение  (7 ПС)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563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defTabSz="457200">
              <a:spcBef>
                <a:spcPts val="0"/>
              </a:spcBef>
            </a:pPr>
            <a:r>
              <a:rPr lang="ru-RU" sz="3200" b="1" dirty="0">
                <a:solidFill>
                  <a:schemeClr val="tx2"/>
                </a:solidFill>
                <a:latin typeface="Titillium Web"/>
                <a:ea typeface="+mn-ea"/>
                <a:cs typeface="+mn-cs"/>
              </a:rPr>
              <a:t>Построение Национальной системы профессиональных квалификаций</a:t>
            </a:r>
            <a:r>
              <a:rPr lang="ru-RU" sz="3200" b="1" dirty="0">
                <a:solidFill>
                  <a:srgbClr val="0000FF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srgbClr val="0000FF"/>
                </a:solidFill>
                <a:latin typeface="Calibri"/>
                <a:ea typeface="+mn-ea"/>
                <a:cs typeface="+mn-cs"/>
              </a:rPr>
            </a:br>
            <a:endParaRPr lang="ru-RU" sz="3200" b="1" dirty="0"/>
          </a:p>
        </p:txBody>
      </p:sp>
      <p:pic>
        <p:nvPicPr>
          <p:cNvPr id="4" name="Изображение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628800"/>
            <a:ext cx="8352928" cy="490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1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786769"/>
              </p:ext>
            </p:extLst>
          </p:nvPr>
        </p:nvGraphicFramePr>
        <p:xfrm>
          <a:off x="539553" y="1556792"/>
          <a:ext cx="8208912" cy="514502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674028"/>
                <a:gridCol w="4740793"/>
                <a:gridCol w="1794091"/>
              </a:tblGrid>
              <a:tr h="163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 профессионального стандарта 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профессионального стандарта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</a:t>
                      </a:r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стандарт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«Слесарь-монтажник судовой»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Техник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30.008</a:t>
                      </a:r>
                      <a:endParaRPr lang="ru-RU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«Слесарь-судоремонтник»</a:t>
                      </a:r>
                      <a:endParaRPr lang="ru-RU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1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30.020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</a:t>
                      </a:r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стандарт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«Инженер по наладке и испытаниям в судостроении»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Autofit/>
          </a:bodyPr>
          <a:lstStyle/>
          <a:p>
            <a:pPr lvl="0" indent="573088" fontAlgn="base">
              <a:spcAft>
                <a:spcPct val="0"/>
              </a:spcAft>
              <a:tabLst>
                <a:tab pos="168275" algn="l"/>
              </a:tabLst>
            </a:pP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ПС, соответствующие ФГОС по специальности 26.02.04 Монтаж и техническое обслуживание судовых машин и механизмов (2 ПС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6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223554"/>
              </p:ext>
            </p:extLst>
          </p:nvPr>
        </p:nvGraphicFramePr>
        <p:xfrm>
          <a:off x="179512" y="1412777"/>
          <a:ext cx="8712968" cy="564377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475198"/>
                <a:gridCol w="4202543"/>
                <a:gridCol w="2035227"/>
              </a:tblGrid>
              <a:tr h="1000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профессионального стандарта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профессионального стандарта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«Слесарь-монтажник судовой»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Трубогибщик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судовой Трубопроводчик судовой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Слесарь-монтажник судовой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Разметчик судовой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Рубщик судовой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Контролер </a:t>
                      </a:r>
                      <a:r>
                        <a:rPr lang="ru-RU" sz="1800" dirty="0" err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судокорпусных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судомонтажных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трубопроводных работ  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30.007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«Трубопроводчик судовой»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8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30.021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«Разметчик судовой»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8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30.023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«Рубщик судовой»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0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30.003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«Контролер </a:t>
                      </a:r>
                      <a:r>
                        <a:rPr lang="ru-RU" sz="1800" dirty="0" err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судокорпусных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судомонтажных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трубопроводных работ»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8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30.017</a:t>
                      </a:r>
                      <a:endParaRPr lang="ru-RU" sz="180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«Проверщик судовой»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89" marR="25889" marT="42592" marB="425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РАЗРАБОТКЕ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ПС, соответствующие ФГОС по профессии 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26.01.03 Слесарь-монтажник судовой (5 ПС)</a:t>
            </a:r>
            <a: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5555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855192"/>
              </p:ext>
            </p:extLst>
          </p:nvPr>
        </p:nvGraphicFramePr>
        <p:xfrm>
          <a:off x="755574" y="1628800"/>
          <a:ext cx="7992889" cy="3925441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800202"/>
                <a:gridCol w="4235675"/>
                <a:gridCol w="1957012"/>
              </a:tblGrid>
              <a:tr h="1646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профессионального стандарта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профессионального стандарта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Квалификация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3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30.031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«Электромонтажник судовой»</a:t>
                      </a:r>
                      <a:endParaRPr lang="ru-RU" sz="2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Радиомонтажник судовой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Электромонтажник судовой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ПС, соответствующие ФГОС по профессии 26.01.05 </a:t>
            </a:r>
            <a:r>
              <a:rPr lang="ru-RU" altLang="ru-RU" sz="2400" b="1" dirty="0" err="1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Электрорадиомонтажник</a:t>
            </a:r>
            <a:r>
              <a:rPr lang="ru-RU" altLang="ru-RU" sz="2400" b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судовой (1 ПС)</a:t>
            </a:r>
            <a: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altLang="ru-RU" sz="2400" b="1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52563" y="3347751"/>
            <a:ext cx="6799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99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562" y="188641"/>
            <a:ext cx="8208912" cy="1008112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ru-RU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Titillium Web"/>
              </a:rPr>
              <a:t>Оценка ФГОС СПО в СПК: </a:t>
            </a:r>
            <a:br>
              <a:rPr lang="ru-RU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Titillium Web"/>
              </a:rPr>
            </a:br>
            <a:r>
              <a:rPr lang="ru-RU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Titillium Web"/>
              </a:rPr>
              <a:t>объекты для проведения экспертизы </a:t>
            </a:r>
            <a:endParaRPr lang="ru-RU" sz="2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Titillium Web"/>
            </a:endParaRPr>
          </a:p>
        </p:txBody>
      </p:sp>
      <p:cxnSp>
        <p:nvCxnSpPr>
          <p:cNvPr id="6" name="Соединительная линия уступом 5"/>
          <p:cNvCxnSpPr/>
          <p:nvPr/>
        </p:nvCxnSpPr>
        <p:spPr>
          <a:xfrm flipV="1">
            <a:off x="2267744" y="2708920"/>
            <a:ext cx="1728192" cy="576064"/>
          </a:xfrm>
          <a:prstGeom prst="bentConnector3">
            <a:avLst>
              <a:gd name="adj1" fmla="val 1426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3"/>
          </p:cNvCxnSpPr>
          <p:nvPr/>
        </p:nvCxnSpPr>
        <p:spPr>
          <a:xfrm>
            <a:off x="3198421" y="3825044"/>
            <a:ext cx="797515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/>
          <p:nvPr/>
        </p:nvCxnSpPr>
        <p:spPr>
          <a:xfrm>
            <a:off x="2413430" y="4365104"/>
            <a:ext cx="1582506" cy="549326"/>
          </a:xfrm>
          <a:prstGeom prst="bentConnector3">
            <a:avLst>
              <a:gd name="adj1" fmla="val -1151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139952" y="1628800"/>
            <a:ext cx="3931288" cy="136815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Область профессиональной деятельности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125376" y="3271615"/>
            <a:ext cx="3960440" cy="136815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Используемые профессиональные стандарты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139952" y="4848161"/>
            <a:ext cx="3976534" cy="167718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Результаты в виде ПК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Знания, умения по видам </a:t>
            </a:r>
            <a:r>
              <a:rPr lang="ru-RU" sz="2800" b="1" dirty="0" smtClean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деятельности</a:t>
            </a:r>
            <a:endParaRPr lang="ru-RU" sz="2800" b="1" dirty="0">
              <a:ln w="10541" cmpd="sng">
                <a:solidFill>
                  <a:srgbClr val="0F6FC6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0F6FC6">
                      <a:tint val="40000"/>
                      <a:satMod val="250000"/>
                    </a:srgbClr>
                  </a:gs>
                  <a:gs pos="9000">
                    <a:srgbClr val="0F6FC6">
                      <a:tint val="52000"/>
                      <a:satMod val="300000"/>
                    </a:srgbClr>
                  </a:gs>
                  <a:gs pos="50000">
                    <a:srgbClr val="0F6FC6">
                      <a:shade val="20000"/>
                      <a:satMod val="300000"/>
                    </a:srgbClr>
                  </a:gs>
                  <a:gs pos="79000">
                    <a:srgbClr val="0F6FC6">
                      <a:tint val="52000"/>
                      <a:satMod val="300000"/>
                    </a:srgbClr>
                  </a:gs>
                  <a:gs pos="100000">
                    <a:srgbClr val="0F6FC6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8101" y="2996952"/>
            <a:ext cx="2880320" cy="165618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 СПО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244408" y="1628800"/>
            <a:ext cx="720080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</a:rPr>
              <a:t>Общие положения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8304463" y="3140967"/>
            <a:ext cx="720080" cy="1707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</a:rPr>
              <a:t>Приложение 1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8351844" y="5000560"/>
            <a:ext cx="720080" cy="1707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</a:rPr>
              <a:t>Приложение 2/3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79512" y="1700806"/>
            <a:ext cx="3168353" cy="48245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</p:nvPr>
        </p:nvGraphicFramePr>
        <p:xfrm>
          <a:off x="107505" y="188641"/>
          <a:ext cx="8928993" cy="6633451"/>
        </p:xfrm>
        <a:graphic>
          <a:graphicData uri="http://schemas.openxmlformats.org/drawingml/2006/table">
            <a:tbl>
              <a:tblPr firstRow="1" firstCol="1" bandRow="1"/>
              <a:tblGrid>
                <a:gridCol w="7272807"/>
                <a:gridCol w="864096"/>
                <a:gridCol w="792090"/>
              </a:tblGrid>
              <a:tr h="49951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F6FC6"/>
                          </a:solidFill>
                          <a:latin typeface="+mj-lt"/>
                          <a:ea typeface="+mj-ea"/>
                          <a:cs typeface="+mj-cs"/>
                        </a:rPr>
                        <a:t>Критерий экспертной </a:t>
                      </a:r>
                      <a:r>
                        <a:rPr lang="ru-RU" sz="2000" b="1" kern="1200" dirty="0" smtClean="0">
                          <a:solidFill>
                            <a:srgbClr val="0F6FC6"/>
                          </a:solidFill>
                          <a:latin typeface="+mj-lt"/>
                          <a:ea typeface="+mj-ea"/>
                          <a:cs typeface="+mj-cs"/>
                        </a:rPr>
                        <a:t>оценки ФГОС СПО</a:t>
                      </a:r>
                      <a:endParaRPr lang="ru-RU" sz="2000" b="1" kern="1200" dirty="0">
                        <a:solidFill>
                          <a:srgbClr val="0F6FC6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Экспертная </a:t>
                      </a:r>
                      <a:endParaRPr lang="ru-RU" sz="1600" b="1" dirty="0" smtClean="0">
                        <a:effectLst/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оценка</a:t>
                      </a:r>
                      <a:endParaRPr lang="ru-RU" sz="14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да</a:t>
                      </a:r>
                      <a:endParaRPr lang="ru-RU" sz="1400" b="1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нет</a:t>
                      </a:r>
                      <a:endParaRPr lang="ru-RU" sz="1400" b="1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5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Рассматриваемый проект ФГОС СПО (изменений, вносимых в ФГОС СПО) коррелирует с наименованием вида профессиональной деятельности, указанным в профессиональном стандарте (стандартах), перечисленном (-ых) в данном экспертном заключении. В приложении к проекту ФГОС СПО приведена ссылка на ПС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9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Область профессиональной деятельности выпускников в проекте ФГОС СПО включает в себя область профессиональной деятельности, соответствующую ПС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65"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Основные виды профессиональной деятельности в проекте ФГОС СПО соответствуют основной цели вида профессиональной деятельности ПС и включают в себя виды профессиональной деятельности, коррелирующие с обобщёнными трудовыми функциями (ОТФ) соответствующего уровня квалификации и требований к образованию и обучению.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06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Требования к профессиональным компетенциям выпускника сформированы, в том числе, на основе выбранных из ПС ОТФ соответствующего уровня квалификации и требований к образованию и обучению.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9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Требования к знаниям и умениям, представленные в приложении к ФГОС, установлены на уровне не ниже, чем заявленные в сопряжённых ПС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39982" marR="3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27584" y="0"/>
            <a:ext cx="8330530" cy="558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ФУМО НА </a:t>
            </a:r>
            <a:r>
              <a:rPr lang="ru-RU" sz="2000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2019-2020 г.</a:t>
            </a:r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09" y="6569968"/>
            <a:ext cx="9138295" cy="288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6519446"/>
            <a:ext cx="855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>
                <a:solidFill>
                  <a:prstClr val="white"/>
                </a:solidFill>
                <a:latin typeface="Calibri"/>
              </a:rPr>
              <a:t>ФОРУМ ФУМО СПО 2017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85" y="0"/>
            <a:ext cx="481309" cy="5587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533323" y="980727"/>
            <a:ext cx="8280537" cy="59093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1.Завершение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актуализации и внедрения ФГОС среднего профессионального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на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профессиональных стандартов, обеспечение актуального состояния ФГОС и образовательных программ с учетом развития рынка труда.</a:t>
            </a:r>
          </a:p>
          <a:p>
            <a:pPr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2.Разработка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внедрение примерных основных образовательных программ для профессий и специальностей среднего профессионального образования, по которым утверждены актуализированные ФГОС.</a:t>
            </a:r>
          </a:p>
          <a:p>
            <a:pPr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3.Пересмотр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перечней профессий и специальностей среднего профессионального образования.</a:t>
            </a:r>
          </a:p>
          <a:p>
            <a:pPr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4.Изменение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подходов к оценке качества профессионального образования посредством государственной и профессионально-общественной аккредитации.</a:t>
            </a:r>
          </a:p>
          <a:p>
            <a:pPr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5.Внедрение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аттестации в форме демонстрационного экзамена по стандартам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независимой оценки квалификаций по программам подготовки рабочих кадров и специалистов среднего звена.</a:t>
            </a:r>
          </a:p>
          <a:p>
            <a:pPr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6.Обновление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органов ФУМО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эффективного взаимодействия с СПК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экспертами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Ворлдскиллс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МЦК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региональными научно-методическими службами СПО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78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468313" y="2205038"/>
            <a:ext cx="82073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400" b="1" dirty="0" smtClean="0"/>
              <a:t>Благодарю </a:t>
            </a:r>
            <a:r>
              <a:rPr lang="ru-RU" altLang="ru-RU" sz="4400" b="1" dirty="0"/>
              <a:t>за внимание</a:t>
            </a:r>
            <a:r>
              <a:rPr lang="ru-RU" altLang="ru-RU" sz="4400" b="1" dirty="0">
                <a:latin typeface="Arial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539750" y="333375"/>
            <a:ext cx="8208963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600" dirty="0">
                <a:solidFill>
                  <a:prstClr val="black"/>
                </a:solidFill>
              </a:rPr>
              <a:t>В области</a:t>
            </a:r>
            <a:r>
              <a:rPr lang="ru-RU" altLang="ru-RU" sz="3600" b="1" dirty="0">
                <a:solidFill>
                  <a:prstClr val="black"/>
                </a:solidFill>
              </a:rPr>
              <a:t> кораблестроения и водного транспорта</a:t>
            </a:r>
            <a:r>
              <a:rPr lang="ru-RU" altLang="ru-RU" sz="3600" dirty="0">
                <a:solidFill>
                  <a:prstClr val="black"/>
                </a:solidFill>
              </a:rPr>
              <a:t> на сегодняшний день принято:</a:t>
            </a:r>
          </a:p>
          <a:p>
            <a:pPr marL="571500" indent="-571500" algn="just" eaLnBrk="1" hangingPunct="1">
              <a:spcBef>
                <a:spcPct val="0"/>
              </a:spcBef>
              <a:buFontTx/>
              <a:buChar char="-"/>
            </a:pPr>
            <a:r>
              <a:rPr lang="ru-RU" altLang="ru-RU" sz="3600" dirty="0">
                <a:solidFill>
                  <a:prstClr val="black"/>
                </a:solidFill>
              </a:rPr>
              <a:t>по  области профессиональной деятельности Транспорт (код 17)  -  </a:t>
            </a:r>
            <a:r>
              <a:rPr lang="ru-RU" altLang="ru-RU" sz="3600" b="1" dirty="0" smtClean="0">
                <a:solidFill>
                  <a:prstClr val="black"/>
                </a:solidFill>
              </a:rPr>
              <a:t>72</a:t>
            </a:r>
            <a:r>
              <a:rPr lang="ru-RU" altLang="ru-RU" sz="3600" dirty="0" smtClean="0">
                <a:solidFill>
                  <a:prstClr val="black"/>
                </a:solidFill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</a:rPr>
              <a:t>профстандарта</a:t>
            </a:r>
            <a:r>
              <a:rPr lang="ru-RU" altLang="ru-RU" sz="3600" dirty="0" smtClean="0">
                <a:solidFill>
                  <a:prstClr val="black"/>
                </a:solidFill>
              </a:rPr>
              <a:t>, из </a:t>
            </a:r>
            <a:r>
              <a:rPr lang="ru-RU" altLang="ru-RU" sz="3600" dirty="0">
                <a:solidFill>
                  <a:prstClr val="black"/>
                </a:solidFill>
              </a:rPr>
              <a:t>них </a:t>
            </a:r>
            <a:r>
              <a:rPr lang="ru-RU" altLang="ru-RU" sz="3600" b="1" dirty="0" smtClean="0">
                <a:solidFill>
                  <a:prstClr val="black"/>
                </a:solidFill>
              </a:rPr>
              <a:t>9</a:t>
            </a:r>
            <a:r>
              <a:rPr lang="ru-RU" altLang="ru-RU" sz="3600" dirty="0" smtClean="0">
                <a:solidFill>
                  <a:prstClr val="black"/>
                </a:solidFill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</a:rPr>
              <a:t>профстандартов</a:t>
            </a:r>
            <a:r>
              <a:rPr lang="ru-RU" altLang="ru-RU" sz="3600" dirty="0" smtClean="0">
                <a:solidFill>
                  <a:prstClr val="black"/>
                </a:solidFill>
              </a:rPr>
              <a:t> </a:t>
            </a:r>
            <a:r>
              <a:rPr lang="ru-RU" altLang="ru-RU" sz="3600" dirty="0">
                <a:solidFill>
                  <a:prstClr val="black"/>
                </a:solidFill>
              </a:rPr>
              <a:t>относятся  к </a:t>
            </a:r>
            <a:r>
              <a:rPr lang="ru-RU" altLang="ru-RU" sz="3600" dirty="0" smtClean="0">
                <a:solidFill>
                  <a:prstClr val="black"/>
                </a:solidFill>
              </a:rPr>
              <a:t>водному транспорту</a:t>
            </a:r>
            <a:r>
              <a:rPr lang="ru-RU" altLang="ru-RU" sz="3600" dirty="0">
                <a:solidFill>
                  <a:prstClr val="black"/>
                </a:solidFill>
              </a:rPr>
              <a:t>;</a:t>
            </a:r>
          </a:p>
          <a:p>
            <a:pPr marL="571500" indent="-571500" algn="just" eaLnBrk="1" hangingPunct="1">
              <a:spcBef>
                <a:spcPct val="0"/>
              </a:spcBef>
              <a:buFontTx/>
              <a:buChar char="-"/>
            </a:pPr>
            <a:r>
              <a:rPr lang="ru-RU" altLang="ru-RU" sz="3600" dirty="0">
                <a:solidFill>
                  <a:prstClr val="black"/>
                </a:solidFill>
              </a:rPr>
              <a:t>- по  области профессиональной деятельности Судостроение (код 30) - </a:t>
            </a:r>
            <a:r>
              <a:rPr lang="ru-RU" altLang="ru-RU" sz="3600" b="1" dirty="0" smtClean="0">
                <a:solidFill>
                  <a:prstClr val="black"/>
                </a:solidFill>
              </a:rPr>
              <a:t>31</a:t>
            </a:r>
            <a:r>
              <a:rPr lang="ru-RU" altLang="ru-RU" sz="3600" dirty="0" smtClean="0">
                <a:solidFill>
                  <a:prstClr val="black"/>
                </a:solidFill>
              </a:rPr>
              <a:t> </a:t>
            </a:r>
            <a:r>
              <a:rPr lang="ru-RU" altLang="ru-RU" sz="3600" dirty="0" err="1" smtClean="0">
                <a:solidFill>
                  <a:prstClr val="black"/>
                </a:solidFill>
              </a:rPr>
              <a:t>профстандарт</a:t>
            </a:r>
            <a:r>
              <a:rPr lang="ru-RU" altLang="ru-RU" sz="3600" dirty="0" smtClean="0">
                <a:solidFill>
                  <a:prstClr val="black"/>
                </a:solidFill>
              </a:rPr>
              <a:t>.  </a:t>
            </a:r>
            <a:endParaRPr lang="ru-RU" altLang="ru-RU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5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542947"/>
              </p:ext>
            </p:extLst>
          </p:nvPr>
        </p:nvGraphicFramePr>
        <p:xfrm>
          <a:off x="179513" y="1340767"/>
          <a:ext cx="8856984" cy="5740278"/>
        </p:xfrm>
        <a:graphic>
          <a:graphicData uri="http://schemas.openxmlformats.org/drawingml/2006/table">
            <a:tbl>
              <a:tblPr/>
              <a:tblGrid>
                <a:gridCol w="836817"/>
                <a:gridCol w="3224914"/>
                <a:gridCol w="958560"/>
                <a:gridCol w="3836693"/>
              </a:tblGrid>
              <a:tr h="748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УГП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Наименования профессий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УГС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Наименования специальностей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26.01.01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Судостроитель-судоремонтник металлических судов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26.02.01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Эксплуатация внутренних водных путей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26.01.02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Судостроитель-судоремонтник неметаллических судов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26.02.02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Судостроение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26.01.03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Слесарь-монтажник судовой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26.02.03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Судовождение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26.01.04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Слесарь-механик судовой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26.02.04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Монтаж и техническое обслуживание судовых машин и механизмов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26.01.05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Электрорадиомонтажник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судовой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26.02.05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Эксплуатация судовых энергетических установок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26.01.06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Судоводитель-помощник механика маломерного судна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26.02.06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Эксплуатация судового электрооборудования и средств автоматики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26.01.07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Матрос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Всего: 109 образовательных организаций из 38 регионов РФ</a:t>
                      </a:r>
                      <a:endParaRPr lang="ru-RU" sz="24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26.01.08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Моторист (машинист)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26.01.09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Моторист судовой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26.01.10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Механик маломерного судна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26.01.11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Машинист-котельный судовой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26.01.12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Электрик судовой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26.01.13</a:t>
                      </a:r>
                      <a:endParaRPr lang="ru-RU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Водолаз</a:t>
                      </a:r>
                      <a:endParaRPr lang="ru-RU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5536" y="471558"/>
            <a:ext cx="849694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Поле деятельности в рамках актуализации ФГОС СПО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УГПС 26.00.00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ТиТКиВТ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0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268760"/>
            <a:ext cx="8352928" cy="5112568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ПРАВИЛА разработки и утверждения профессиональных стандартов (утверждены Постановлением Правительства Российской 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Федерации от 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22 января 2013 г. N 23)</a:t>
            </a:r>
            <a:endParaRPr lang="ru-RU" sz="1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ПРАВИЛА разработки, утверждения федеральных 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государственных 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образовательных 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Times New Roman"/>
              </a:rPr>
              <a:t>стандартов и внесения в них изменений (утверждены 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Calibri"/>
              </a:rPr>
              <a:t>Постановлением Правительства Российской Федерации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Times New Roman"/>
              </a:rPr>
              <a:t>  от 5 августа 2013 г. № 661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)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600" b="1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МЕТОДИЧЕСКИЕ РЕКОМЕНДАЦИИ по актуализации действующих федеральных государственных образовательных стандартов среднего профессионального образования с учетом принимаемых профессиональных стандартов (Утверждены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РФ 20 апреля 2015 г. N ДЛ-11/06вн)</a:t>
            </a:r>
            <a:endParaRPr lang="ru-RU" sz="1600" b="1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РЕГЛАМЕНТ 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взаимодействия участников процесса разработки и актуализации федеральных государственных образовательных стандартов профессионального образования на основе профессиональных стандартов (ОДОБРЕН Национальным советом при Президенте Российской Федерации (протокол от 29 марта 2017 г. № 18) </a:t>
            </a:r>
            <a:endParaRPr lang="ru-RU" sz="1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МАКЕТ Федеральный государственный образовательный 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стандарт среднего 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профессионального образования по профессии  </a:t>
            </a:r>
            <a:endParaRPr lang="ru-RU" sz="1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МАКЕТ Федеральный государственный образовательный 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стандарт 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среднего 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Times New Roman"/>
              </a:rPr>
              <a:t>профессионального образования по специальности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Нормативно-законодательная база актуализации ФГОС СПО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684213" y="476250"/>
            <a:ext cx="7920037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prstClr val="black"/>
                </a:solidFill>
              </a:rPr>
              <a:t> </a:t>
            </a:r>
            <a:r>
              <a:rPr lang="ru-RU" altLang="ru-RU" sz="4400" b="1">
                <a:solidFill>
                  <a:prstClr val="black"/>
                </a:solidFill>
              </a:rPr>
              <a:t>Актуализация ФГОС СПО включает: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400">
                <a:solidFill>
                  <a:prstClr val="black"/>
                </a:solidFill>
              </a:rPr>
              <a:t>-  определение необходимости доработки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400">
                <a:solidFill>
                  <a:prstClr val="black"/>
                </a:solidFill>
              </a:rPr>
              <a:t>-  и (или) разработки ФГОС СПО и внесение в них изменений в целях обеспечения учета положений ПС.</a:t>
            </a:r>
          </a:p>
        </p:txBody>
      </p:sp>
    </p:spTree>
    <p:extLst>
      <p:ext uri="{BB962C8B-B14F-4D97-AF65-F5344CB8AC3E}">
        <p14:creationId xmlns:p14="http://schemas.microsoft.com/office/powerpoint/2010/main" val="127110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085" y="219869"/>
            <a:ext cx="8193827" cy="9048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tillium Web"/>
                <a:ea typeface="+mn-ea"/>
                <a:cs typeface="+mn-cs"/>
              </a:rPr>
              <a:t>Поле ответственности ФУМО в части разработки и актуализации ФГОС СПО</a:t>
            </a:r>
            <a:endParaRPr lang="ru-RU" sz="3200" b="1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tillium Web"/>
              <a:ea typeface="+mn-ea"/>
              <a:cs typeface="+mn-cs"/>
            </a:endParaRPr>
          </a:p>
        </p:txBody>
      </p:sp>
      <p:sp>
        <p:nvSpPr>
          <p:cNvPr id="19" name="Стрелка влево 18"/>
          <p:cNvSpPr/>
          <p:nvPr/>
        </p:nvSpPr>
        <p:spPr>
          <a:xfrm rot="5400000">
            <a:off x="3354576" y="1699894"/>
            <a:ext cx="2376264" cy="5402431"/>
          </a:xfrm>
          <a:prstGeom prst="leftArrow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Знания, умения, практический опыт </a:t>
            </a:r>
          </a:p>
        </p:txBody>
      </p:sp>
      <p:sp>
        <p:nvSpPr>
          <p:cNvPr id="21" name="Стрелка вправо 20"/>
          <p:cNvSpPr/>
          <p:nvPr/>
        </p:nvSpPr>
        <p:spPr>
          <a:xfrm>
            <a:off x="395536" y="1248698"/>
            <a:ext cx="2683770" cy="1555245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Общие компетенции </a:t>
            </a:r>
          </a:p>
        </p:txBody>
      </p:sp>
      <p:sp>
        <p:nvSpPr>
          <p:cNvPr id="23" name="Стрелка вниз 22"/>
          <p:cNvSpPr/>
          <p:nvPr/>
        </p:nvSpPr>
        <p:spPr>
          <a:xfrm rot="5400000">
            <a:off x="6427821" y="562873"/>
            <a:ext cx="1632209" cy="2998951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Профессиональные компетенции по видам деятельности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491880" y="1412776"/>
            <a:ext cx="1980683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Calibri" panose="020F0502020204030204"/>
              </a:rPr>
              <a:t>ФГОС СПО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316416" y="6271084"/>
            <a:ext cx="0" cy="2511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351194" y="3852728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2400" dirty="0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775862"/>
              </p:ext>
            </p:extLst>
          </p:nvPr>
        </p:nvGraphicFramePr>
        <p:xfrm>
          <a:off x="-2124744" y="908720"/>
          <a:ext cx="1339348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9144000" cy="5544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tillium Web"/>
                <a:ea typeface="+mn-ea"/>
                <a:cs typeface="+mn-cs"/>
              </a:rPr>
              <a:t>Алгоритм  формировании ФГОС </a:t>
            </a:r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tillium Web"/>
                <a:ea typeface="+mn-ea"/>
                <a:cs typeface="+mn-cs"/>
              </a:rPr>
              <a:t>СПО </a:t>
            </a:r>
            <a:r>
              <a:rPr lang="ru-RU" sz="2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tillium Web"/>
                <a:ea typeface="+mn-ea"/>
                <a:cs typeface="+mn-cs"/>
              </a:rPr>
              <a:t>с учетом ПС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Проекты ФГОС, рекомендуемый Национальным советом при Президенте Российской Федерации по профессиональным квалификациям </a:t>
            </a:r>
            <a:r>
              <a:rPr lang="ru-RU" b="1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 одобрению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(Протокол заседания Национального совета при Президенте Российской Федерации по профессиональным квалификациям от 15 июня 2018 г. № 27)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92088"/>
          </a:xfrm>
        </p:spPr>
        <p:txBody>
          <a:bodyPr>
            <a:noAutofit/>
          </a:bodyPr>
          <a:lstStyle/>
          <a:p>
            <a:pPr marL="274320" lvl="0" indent="-274320">
              <a:lnSpc>
                <a:spcPct val="115000"/>
              </a:lnSpc>
              <a:spcBef>
                <a:spcPct val="20000"/>
              </a:spcBef>
            </a:pPr>
            <a:r>
              <a:rPr lang="ru-RU" sz="2600" b="1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Промежуточные итоги актуализации </a:t>
            </a:r>
            <a:r>
              <a:rPr lang="ru-RU" sz="2600" b="1" u="sng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ФГОС СПО </a:t>
            </a:r>
            <a:r>
              <a:rPr lang="ru-RU" sz="2600" b="1" dirty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600" b="1" dirty="0">
                <a:solidFill>
                  <a:srgbClr val="073E87"/>
                </a:solidFill>
                <a:latin typeface="Calibri"/>
                <a:ea typeface="Calibri"/>
                <a:cs typeface="Times New Roman"/>
              </a:rPr>
            </a:br>
            <a:r>
              <a:rPr lang="ru-RU" sz="2600" b="1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 области водного </a:t>
            </a:r>
            <a:r>
              <a:rPr lang="ru-RU" sz="2600" b="1" u="sng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транспорта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18056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Шаблон оформления «Сине-зеленая пещера»">
  <a:themeElements>
    <a:clrScheme name="Тема Offic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Тема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ема Office 11">
    <a:dk1>
      <a:srgbClr val="005A58"/>
    </a:dk1>
    <a:lt1>
      <a:srgbClr val="FFFFFF"/>
    </a:lt1>
    <a:dk2>
      <a:srgbClr val="33CCCC"/>
    </a:dk2>
    <a:lt2>
      <a:srgbClr val="FFFF99"/>
    </a:lt2>
    <a:accent1>
      <a:srgbClr val="006462"/>
    </a:accent1>
    <a:accent2>
      <a:srgbClr val="6D6FC7"/>
    </a:accent2>
    <a:accent3>
      <a:srgbClr val="ADE2E2"/>
    </a:accent3>
    <a:accent4>
      <a:srgbClr val="DADADA"/>
    </a:accent4>
    <a:accent5>
      <a:srgbClr val="AAB8B7"/>
    </a:accent5>
    <a:accent6>
      <a:srgbClr val="6264B4"/>
    </a:accent6>
    <a:hlink>
      <a:srgbClr val="00FFFF"/>
    </a:hlink>
    <a:folHlink>
      <a:srgbClr val="00FF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1248</Words>
  <Application>Microsoft Office PowerPoint</Application>
  <PresentationFormat>Экран (4:3)</PresentationFormat>
  <Paragraphs>319</Paragraphs>
  <Slides>26</Slides>
  <Notes>1</Notes>
  <HiddenSlides>2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Волна</vt:lpstr>
      <vt:lpstr>1_Шаблон оформления «Сине-зеленая пещера»</vt:lpstr>
      <vt:lpstr>Тема Office</vt:lpstr>
      <vt:lpstr> ФЕДЕРАЛЬНОГО УЧЕБНО-МЕТОДИЧЕСКОГО ОБЪЕДИНЕНИЯ В СИСТЕМЕ СРЕДНЕГО ПРОФЕССИОНАЛЬНОГО ОБРАЗОВАНИЯ   ПО УКРУПНЕННОЙ ГРУППЕ ПРОФЕССИЙ, СПЕЦИАЛЬНОСТЕЙ  26.00.00 ТЕХНИКА И ТЕХНОЛОГИИ КОРАБЛЕСТРОЕНИЯ И ВОДНОГО ТРАНСПОРТА </vt:lpstr>
      <vt:lpstr>Построение Национальной системы профессиональных квалификаций </vt:lpstr>
      <vt:lpstr>Презентация PowerPoint</vt:lpstr>
      <vt:lpstr>Презентация PowerPoint</vt:lpstr>
      <vt:lpstr>Нормативно-законодательная база актуализации ФГОС СПО</vt:lpstr>
      <vt:lpstr>Презентация PowerPoint</vt:lpstr>
      <vt:lpstr>Поле ответственности ФУМО в части разработки и актуализации ФГОС СПО</vt:lpstr>
      <vt:lpstr>Алгоритм  формировании ФГОС СПО с учетом ПС</vt:lpstr>
      <vt:lpstr>Промежуточные итоги актуализации ФГОС СПО  в области водного транспорта</vt:lpstr>
      <vt:lpstr>ПС, соответствующие ФГОС по специальности 26.02.03 Судовождение  (5 ПС) </vt:lpstr>
      <vt:lpstr>  ПС, соответствующие ФГОС по специальности 26.02.05 Эксплуатация судовых энергетических установок  (3ПС) </vt:lpstr>
      <vt:lpstr> ПС, соответствующие ФГОС по специальности 26.02.06 Эксплуатация судового электрооборудования и средств автоматики  (1 ПС) </vt:lpstr>
      <vt:lpstr> В РАЗРАБОТКЕ: Перечень профессиональных стандартов, соответствующих  ФГОС по специальности 26.02.01 Эксплуатация внутренних водных путей (1 ПС)</vt:lpstr>
      <vt:lpstr>Перечень профессиональных стандартов, соответствующих  ФГОС по профессии 26.0.13 Водолаз (1 ПС) </vt:lpstr>
      <vt:lpstr>Промежуточные итоги актуализации ФГОС СПО  в области кораблестроения </vt:lpstr>
      <vt:lpstr>ПС, соответствующие ФГОС по профессии 26.01.01. Судостроитель-судоремонтник металлических судов (5 ПС) </vt:lpstr>
      <vt:lpstr>ПС, соответствующие ФГОС по профессии 26.01.02 Судостроитель-судоремонтник неметаллических судов  (3 ПС) </vt:lpstr>
      <vt:lpstr>ПС, соответствующие ФГОС по профессии  26.01.04 Слесарь-механик судовой (1 ПС) </vt:lpstr>
      <vt:lpstr>ПС, соответствующие ФГОС по специальности 26.02.02. Судостроение  (7 ПС) </vt:lpstr>
      <vt:lpstr>ПС, соответствующие ФГОС по специальности 26.02.04 Монтаж и техническое обслуживание судовых машин и механизмов (2 ПС)</vt:lpstr>
      <vt:lpstr>В РАЗРАБОТКЕ: ПС, соответствующие ФГОС по профессии  26.01.03 Слесарь-монтажник судовой (5 ПС) </vt:lpstr>
      <vt:lpstr>ПС, соответствующие ФГОС по профессии 26.01.05 Электрорадиомонтажник судовой (1 ПС) </vt:lpstr>
      <vt:lpstr>Оценка ФГОС СПО в СПК:  объекты для проведения экспертизы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ФЕДЕРАЛЬНОГО УЧЕБНО-МЕТОДИЧЕСКОГО ОБЪЕДИНЕНИЯ В СИСТЕМЕ ВЫСШЕГО ОБРАЗОВАНИЯ   ПО УКРУПНЕННОЙ ГРУППЕ СПЕЦИАЛЬНОСТЕЙ  И НАПРАВЛЕНИЙ ПОДГОТОВКИ 26.00.00 ТЕХНИКА И ТЕХНОЛОГИИ КОРАБЛЕСТРОЕНИЯ И ВОДНОГО ТРАНСПОРТА И ФЕДЕРАЛЬНОГО УЧЕБНО-МЕТОДИЧЕСКОГО ОБЪЕДИНЕНИЯ В СИСТЕМЕ СРЕДНЕГО ПРОФЕССИОНАЛЬНОГО ОБРАЗОВАНИЯ   ПО УКРУПНЕННОЙ ГРУППЕ ПРОФЕССИЙ, СПЕЦИАЛЬНОСТЕЙ  26.00.00 ТЕХНИКА И ТЕХНОЛОГИИ КОРАБЛЕСТРОЕНИЯ И ВОДНОГО ТРАНСПОРТА</dc:title>
  <dc:creator>Ольга</dc:creator>
  <cp:lastModifiedBy>Пользователь Windows</cp:lastModifiedBy>
  <cp:revision>65</cp:revision>
  <dcterms:created xsi:type="dcterms:W3CDTF">2016-11-08T23:30:26Z</dcterms:created>
  <dcterms:modified xsi:type="dcterms:W3CDTF">2018-12-05T03:23:37Z</dcterms:modified>
</cp:coreProperties>
</file>